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37"/>
  </p:notesMasterIdLst>
  <p:sldIdLst>
    <p:sldId id="256" r:id="rId4"/>
    <p:sldId id="257" r:id="rId5"/>
    <p:sldId id="362" r:id="rId6"/>
    <p:sldId id="371" r:id="rId7"/>
    <p:sldId id="361" r:id="rId8"/>
    <p:sldId id="413" r:id="rId9"/>
    <p:sldId id="258" r:id="rId10"/>
    <p:sldId id="376" r:id="rId11"/>
    <p:sldId id="416" r:id="rId12"/>
    <p:sldId id="355" r:id="rId13"/>
    <p:sldId id="375" r:id="rId14"/>
    <p:sldId id="401" r:id="rId15"/>
    <p:sldId id="402" r:id="rId16"/>
    <p:sldId id="374" r:id="rId17"/>
    <p:sldId id="379" r:id="rId18"/>
    <p:sldId id="377" r:id="rId19"/>
    <p:sldId id="389" r:id="rId20"/>
    <p:sldId id="418" r:id="rId21"/>
    <p:sldId id="304" r:id="rId22"/>
    <p:sldId id="259" r:id="rId23"/>
    <p:sldId id="281" r:id="rId24"/>
    <p:sldId id="302" r:id="rId25"/>
    <p:sldId id="268" r:id="rId26"/>
    <p:sldId id="364" r:id="rId27"/>
    <p:sldId id="343" r:id="rId28"/>
    <p:sldId id="316" r:id="rId29"/>
    <p:sldId id="420" r:id="rId30"/>
    <p:sldId id="314" r:id="rId31"/>
    <p:sldId id="403" r:id="rId32"/>
    <p:sldId id="306" r:id="rId33"/>
    <p:sldId id="372" r:id="rId34"/>
    <p:sldId id="419" r:id="rId35"/>
    <p:sldId id="265" r:id="rId36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0FC1"/>
    <a:srgbClr val="8EB4E3"/>
    <a:srgbClr val="D6E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2" autoAdjust="0"/>
  </p:normalViewPr>
  <p:slideViewPr>
    <p:cSldViewPr>
      <p:cViewPr>
        <p:scale>
          <a:sx n="66" d="100"/>
          <a:sy n="66" d="100"/>
        </p:scale>
        <p:origin x="-1476" y="-1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it-IT" altLang="it-IT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it-IT" altLang="it-I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it-IT" altLang="it-I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D170CA5F-9DB9-431E-AB61-93D0CB3AF6C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6844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A62B45-97F6-47E4-9C4B-330655ED9E32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1257AB-7F83-4BC3-9363-5D80BF55F6B9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1257AB-7F83-4BC3-9363-5D80BF55F6B9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1257AB-7F83-4BC3-9363-5D80BF55F6B9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1257AB-7F83-4BC3-9363-5D80BF55F6B9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1257AB-7F83-4BC3-9363-5D80BF55F6B9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1257AB-7F83-4BC3-9363-5D80BF55F6B9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1257AB-7F83-4BC3-9363-5D80BF55F6B9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CE86E7-DA08-4B16-B529-8788306103FE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CE86E7-DA08-4B16-B529-8788306103FE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1257AB-7F83-4BC3-9363-5D80BF55F6B9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EECF5B-ECD7-43F7-B446-2AE25D8A7C4C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1257AB-7F83-4BC3-9363-5D80BF55F6B9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1257AB-7F83-4BC3-9363-5D80BF55F6B9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CE86E7-DA08-4B16-B529-8788306103FE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CE86E7-DA08-4B16-B529-8788306103FE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CE86E7-DA08-4B16-B529-8788306103FE}" type="slidenum">
              <a:rPr lang="it-IT" altLang="it-IT"/>
              <a:pPr/>
              <a:t>24</a:t>
            </a:fld>
            <a:endParaRPr lang="it-IT" altLang="it-IT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CE86E7-DA08-4B16-B529-8788306103FE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CE86E7-DA08-4B16-B529-8788306103FE}" type="slidenum">
              <a:rPr lang="it-IT" altLang="it-IT"/>
              <a:pPr/>
              <a:t>26</a:t>
            </a:fld>
            <a:endParaRPr lang="it-IT" altLang="it-IT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CE86E7-DA08-4B16-B529-8788306103FE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CE86E7-DA08-4B16-B529-8788306103FE}" type="slidenum">
              <a:rPr lang="it-IT" altLang="it-IT"/>
              <a:pPr/>
              <a:t>28</a:t>
            </a:fld>
            <a:endParaRPr lang="it-IT" altLang="it-IT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CE86E7-DA08-4B16-B529-8788306103FE}" type="slidenum">
              <a:rPr lang="it-IT" altLang="it-IT"/>
              <a:pPr/>
              <a:t>29</a:t>
            </a:fld>
            <a:endParaRPr lang="it-IT" altLang="it-IT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EECF5B-ECD7-43F7-B446-2AE25D8A7C4C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CE86E7-DA08-4B16-B529-8788306103FE}" type="slidenum">
              <a:rPr lang="it-IT" altLang="it-IT"/>
              <a:pPr/>
              <a:t>30</a:t>
            </a:fld>
            <a:endParaRPr lang="it-IT" altLang="it-IT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CE86E7-DA08-4B16-B529-8788306103FE}" type="slidenum">
              <a:rPr lang="it-IT" altLang="it-IT"/>
              <a:pPr/>
              <a:t>31</a:t>
            </a:fld>
            <a:endParaRPr lang="it-IT" altLang="it-IT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CE86E7-DA08-4B16-B529-8788306103FE}" type="slidenum">
              <a:rPr lang="it-IT" altLang="it-IT"/>
              <a:pPr/>
              <a:t>32</a:t>
            </a:fld>
            <a:endParaRPr lang="it-IT" altLang="it-IT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805455-0205-40B3-AD93-0BADA5B4E94E}" type="slidenum">
              <a:rPr lang="it-IT" altLang="it-IT"/>
              <a:pPr/>
              <a:t>33</a:t>
            </a:fld>
            <a:endParaRPr lang="it-IT" altLang="it-IT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CE86E7-DA08-4B16-B529-8788306103FE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EECF5B-ECD7-43F7-B446-2AE25D8A7C4C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CE86E7-DA08-4B16-B529-8788306103FE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DC731F-C1A7-4662-BE63-3F822286F25D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1257AB-7F83-4BC3-9363-5D80BF55F6B9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1257AB-7F83-4BC3-9363-5D80BF55F6B9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02D86D-A2D5-4A9B-AE6B-5F97253A5B3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392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EEA3DF-0E1C-43DE-99EA-B62E76DA808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5454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8FB5C2-0DD9-4C7C-981C-871FFBC3079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29365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93853D1B-481B-4034-8BD8-B10BE952D21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197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CA0F89-9F1C-4C09-B336-08883721A85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73033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0B3510-0DBF-44FF-A96D-5676A7EB282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3572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AC3AFB-CB47-4541-9ABA-4CB7C15F65F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062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06E876-7EFB-4A27-BA7F-4A367C50DC4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911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61291A-320F-4B24-9A90-E6E850003DB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0111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9A3F1C2-5403-4871-AD1F-42FB3343601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2338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71F220-E3A1-4648-B1DD-895B00F98D7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88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732408-458F-4CF1-AB09-769678DE6BA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89185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703125-CE51-49C7-A61A-4B39007D873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6512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F84849-7310-4D9B-9E12-68766193C61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9583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6CC82E-4E46-4B62-BC69-1053B512510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6979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F300D7-ED0A-426B-9E49-7A756F4987E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3356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9F5203-A265-4870-89E8-1FD5541DE90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21503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F4548A-754A-46A6-96BD-9B6C53411BB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7498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CC3D507-5454-4551-994B-F630911B66D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94529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7B731C-02CC-4CB2-8F97-6C22FDE0724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3572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1C80A1-3D78-464F-BF31-9D8EFB28E95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55230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84AA38-72A2-4E57-8585-F9648611293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953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2A66D3-3FE0-4D44-A067-EFDE16CE696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90312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7CD42D5-074C-40D0-A270-82AA4BEC023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03764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9DD5284-93DA-4083-B877-971F19DA82A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3337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D3C8E00-D1FF-40A0-90D0-42A3EF0F6B9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1252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357774-0BC3-4398-BE59-16BC7E8721E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0718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547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47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8480CA-671D-446D-923D-2B8E06BBAC1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889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1FF4640-FAD3-4D48-805B-923D09B7388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801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051C54-9681-4F52-8733-030A1142751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717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A0411E-B723-45D1-8BC1-00AB852B357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8198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D21D19-FA96-4827-8326-F4B992A1BD5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0712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631619-C8EF-4567-A946-FB756B26DD1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379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2346BD-36C2-40E5-957E-6FA6061F33F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5558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titoloFare clic per modificare lo stile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CB0D49F7-1F01-4FEF-A095-079873558C06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A562E2B5-4C73-4542-A2B1-364FE2A08F48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titoloFare clic per modificare lo stile del titolo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it-IT" altLang="it-IT"/>
              <a:t>11/01/24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04DB062D-5444-46B6-8D6B-68C4E35E0EC8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6" y="549273"/>
            <a:ext cx="7993062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0185" y="5013176"/>
            <a:ext cx="8098606" cy="935038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INTELLIGENZA ARTIFICIALE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76475" y="6222568"/>
            <a:ext cx="6400800" cy="719137"/>
          </a:xfrm>
          <a:ln/>
        </p:spPr>
        <p:txBody>
          <a:bodyPr lIns="90000" tIns="45000" rIns="90000" bIns="45000"/>
          <a:lstStyle/>
          <a:p>
            <a:pPr marL="0" indent="0" algn="r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Ing. Giorgio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Leskovic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- 2024 </a:t>
            </a:r>
          </a:p>
          <a:p>
            <a:pPr marL="0" indent="0" algn="ctr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it-IT" altLang="it-IT" sz="4400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903288" y="981075"/>
            <a:ext cx="77724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it-IT" altLang="it-IT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 ALBA DELL’</a:t>
            </a:r>
            <a:endParaRPr lang="it-IT" altLang="it-IT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15616" y="6165304"/>
            <a:ext cx="24878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83568" y="301040"/>
            <a:ext cx="8141075" cy="722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INTELLIGENZA NATURALE (2)</a:t>
            </a:r>
            <a:endParaRPr lang="it-IT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240009" y="1412776"/>
            <a:ext cx="7292431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67523" y="1174395"/>
            <a:ext cx="8687522" cy="5231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it-IT" sz="2400" dirty="0" smtClean="0"/>
              <a:t> IN </a:t>
            </a:r>
            <a:r>
              <a:rPr lang="it-IT" sz="2400" dirty="0"/>
              <a:t>EVOLUZIONISMO: CAPACITA’DI </a:t>
            </a:r>
            <a:r>
              <a:rPr lang="it-IT" sz="2400" dirty="0" smtClean="0"/>
              <a:t>UN ORGANISMO DI ADATTAMENTO E RISOLUZIONE DEI PROBLEMI FINALIZZATA A SOPRAVVIVENZA E </a:t>
            </a:r>
            <a:r>
              <a:rPr lang="it-IT" sz="2400" dirty="0"/>
              <a:t>RIPRODUZIONE (RISULTATO DEI PROCESSI DI SELEZIONE </a:t>
            </a:r>
            <a:r>
              <a:rPr lang="it-IT" sz="2400" dirty="0" smtClean="0"/>
              <a:t>NATURALE)</a:t>
            </a:r>
          </a:p>
          <a:p>
            <a:pPr marL="285750" indent="-285750">
              <a:lnSpc>
                <a:spcPts val="3100"/>
              </a:lnSpc>
              <a:buFont typeface="Wingdings" panose="05000000000000000000" pitchFamily="2" charset="2"/>
              <a:buChar char="q"/>
            </a:pPr>
            <a:endParaRPr lang="it-IT" sz="2400" dirty="0"/>
          </a:p>
          <a:p>
            <a:pPr marL="285750" indent="-28575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it-IT" sz="2400" dirty="0" smtClean="0"/>
              <a:t> IN PSICOLOGIA: CAPACITA’ COGNITIVE (ragionare, pianificare, risolvere problemi, </a:t>
            </a:r>
            <a:r>
              <a:rPr lang="it-IT" sz="2400" dirty="0" err="1" smtClean="0"/>
              <a:t>etc</a:t>
            </a:r>
            <a:r>
              <a:rPr lang="it-IT" sz="2400" dirty="0" smtClean="0"/>
              <a:t>) E DI GESTIONE DELLE EMOZIONI</a:t>
            </a:r>
          </a:p>
          <a:p>
            <a:pPr marL="285750" indent="-285750">
              <a:lnSpc>
                <a:spcPts val="3100"/>
              </a:lnSpc>
              <a:buFont typeface="Wingdings" panose="05000000000000000000" pitchFamily="2" charset="2"/>
              <a:buChar char="q"/>
            </a:pPr>
            <a:endParaRPr lang="it-IT" sz="2400" dirty="0" smtClean="0"/>
          </a:p>
          <a:p>
            <a:pPr marL="285750" indent="-28575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it-IT" sz="2400" dirty="0" smtClean="0"/>
              <a:t> IN BIOLOGIA: FUNZIONE DEI SISTEMI NERVOSI COMPLESSI (neuroni) CHE PERMETTE AGLI ORGANISMI DI ELABORARE INFORMAZIONI E RISPONDERE AGLI STIMOLI AMBIENTALI</a:t>
            </a:r>
          </a:p>
        </p:txBody>
      </p:sp>
    </p:spTree>
    <p:extLst>
      <p:ext uri="{BB962C8B-B14F-4D97-AF65-F5344CB8AC3E}">
        <p14:creationId xmlns:p14="http://schemas.microsoft.com/office/powerpoint/2010/main" val="1460665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15616" y="6165304"/>
            <a:ext cx="24878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67542" y="1268760"/>
            <a:ext cx="850111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800" dirty="0" smtClean="0"/>
              <a:t> </a:t>
            </a:r>
            <a:r>
              <a:rPr lang="it-IT" sz="2400" dirty="0" smtClean="0"/>
              <a:t>ORIGINI DELL’INTELLIGENZA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400" dirty="0" smtClean="0"/>
              <a:t> INTELLIGENZA ANIMALE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400" dirty="0" smtClean="0"/>
              <a:t> VALUTAZIONE DEL LIVELLO DI INTELLIGENZA (QI, dimensioni cerebrali / numero neuroni / </a:t>
            </a:r>
            <a:r>
              <a:rPr lang="it-IT" sz="2400" dirty="0" err="1" smtClean="0"/>
              <a:t>mielinizzazione</a:t>
            </a:r>
            <a:r>
              <a:rPr lang="it-IT" sz="2400" dirty="0" smtClean="0"/>
              <a:t> / potenza assorbita)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400" dirty="0" smtClean="0"/>
              <a:t> L’INTELLIGENZA E’ </a:t>
            </a:r>
            <a:r>
              <a:rPr lang="it-IT" sz="2400" dirty="0"/>
              <a:t>SOGGETTIVA: dipende da come viene definita e misurata in diversi contesti </a:t>
            </a:r>
            <a:r>
              <a:rPr lang="it-IT" sz="2400" dirty="0" smtClean="0"/>
              <a:t>culturali</a:t>
            </a:r>
            <a:r>
              <a:rPr lang="it-IT" sz="2400" dirty="0"/>
              <a:t> e</a:t>
            </a:r>
            <a:r>
              <a:rPr lang="it-IT" sz="2400" dirty="0" smtClean="0"/>
              <a:t> sociali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27584" y="335556"/>
            <a:ext cx="8141075" cy="722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t-IT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INTELLIGENZA NATURALE </a:t>
            </a:r>
            <a:r>
              <a:rPr lang="it-IT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it-IT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419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 bwMode="auto">
          <a:xfrm>
            <a:off x="1115616" y="1412776"/>
            <a:ext cx="6696744" cy="129614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15616" y="6165304"/>
            <a:ext cx="24878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11560" y="1260263"/>
            <a:ext cx="77768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200" dirty="0" smtClean="0"/>
              <a:t>SVILUPPO DELL’INTELLIGENZA: NATURA O EDUCAZIONE 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400" dirty="0" smtClean="0"/>
              <a:t> INTELLIGENZA </a:t>
            </a:r>
            <a:r>
              <a:rPr lang="it-IT" sz="2400" dirty="0"/>
              <a:t>PRODOTTO DI PATRIMONIO </a:t>
            </a:r>
            <a:r>
              <a:rPr lang="it-IT" sz="2400" dirty="0" smtClean="0"/>
              <a:t>  GENETICO </a:t>
            </a:r>
            <a:r>
              <a:rPr lang="it-IT" sz="2400" dirty="0"/>
              <a:t>E DI INFLUENZE AMBIENTALI</a:t>
            </a:r>
            <a:r>
              <a:rPr lang="it-IT" sz="2400" dirty="0" smtClean="0"/>
              <a:t>:</a:t>
            </a:r>
          </a:p>
          <a:p>
            <a:pPr marL="108585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2400" dirty="0" smtClean="0"/>
              <a:t>FORMAZIONE CULTURALE</a:t>
            </a:r>
          </a:p>
          <a:p>
            <a:pPr marL="108585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2400" dirty="0" smtClean="0"/>
              <a:t>STRUTTURE SOCIALI</a:t>
            </a:r>
          </a:p>
          <a:p>
            <a:pPr marL="108585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2400" dirty="0" smtClean="0"/>
              <a:t>ALIMENTAZIONE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27584" y="335556"/>
            <a:ext cx="8141075" cy="722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t-IT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INTELLIGENZA NATURALE </a:t>
            </a:r>
            <a:r>
              <a:rPr lang="it-IT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endParaRPr lang="it-IT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82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 bwMode="auto">
          <a:xfrm>
            <a:off x="323528" y="1041169"/>
            <a:ext cx="8424936" cy="71520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15616" y="6165304"/>
            <a:ext cx="24878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3528" y="1057613"/>
            <a:ext cx="864513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dirty="0" smtClean="0"/>
              <a:t>EVOLUZIONE DELL’INTELLIGENZA UMANA</a:t>
            </a:r>
          </a:p>
          <a:p>
            <a:pPr>
              <a:lnSpc>
                <a:spcPct val="100000"/>
              </a:lnSpc>
            </a:pPr>
            <a:endParaRPr lang="it-IT" sz="2400" dirty="0" smtClean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sz="2400" b="1" dirty="0" smtClean="0"/>
              <a:t>NATURALE</a:t>
            </a:r>
            <a:r>
              <a:rPr lang="it-IT" sz="2400" dirty="0" smtClean="0"/>
              <a:t>: ADATTAMENTO AMBIENTALE / SELEZIONE SESSUALE / VARIABILITA’ GENETICA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it-IT" sz="2400" dirty="0" smtClean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sz="2400" b="1" dirty="0" smtClean="0"/>
              <a:t>INDOTTA</a:t>
            </a:r>
            <a:r>
              <a:rPr lang="it-IT" sz="2400" dirty="0" smtClean="0"/>
              <a:t> (tecnologica o culturale): MODIFICHE GENETICHE (CRISPR-Cas9) / PREVENZIONE MALATTIE GENETICHE / INTERFACCE CERVELLO-COMPUTER (BCI) / NEUROPROTESI / AUMENTO COGNITIVO TRAMITE FARMACI / COLLABORAZIONE UOMO-AI / SIMBIOSI UOMO-MACCHINA / STRUMENTI EDUCATIVI INNOVATIVI / APPRENDIMENTO ASSISTITO DA TECNOLOGIE AVANZATE (realtà </a:t>
            </a:r>
            <a:r>
              <a:rPr lang="it-IT" sz="2400" dirty="0"/>
              <a:t>aumentata, intelligenza artificiale e big </a:t>
            </a:r>
            <a:r>
              <a:rPr lang="it-IT" sz="2400" dirty="0" smtClean="0"/>
              <a:t>data)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27584" y="335556"/>
            <a:ext cx="8141075" cy="722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t-IT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INTELLIGENZA NATURALE </a:t>
            </a:r>
            <a:r>
              <a:rPr lang="it-IT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  <a:endParaRPr lang="it-IT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003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774" y="1484784"/>
            <a:ext cx="4896544" cy="445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115616" y="6165304"/>
            <a:ext cx="24878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55576" y="301041"/>
            <a:ext cx="7477287" cy="16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ESPRESSIONE DELL’INTELLIGENZA NATURALE UN POLIEDRO COMPLESSO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187003" y="4091700"/>
            <a:ext cx="1777485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Copilot</a:t>
            </a:r>
            <a:r>
              <a:rPr lang="it-IT" dirty="0"/>
              <a:t> - creato con Designer. Tecnologia DALL·E 3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413758" y="5937807"/>
            <a:ext cx="5596404" cy="607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MORALE / BUON SENSO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5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 bwMode="auto">
          <a:xfrm>
            <a:off x="899592" y="5607796"/>
            <a:ext cx="7972946" cy="111790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31775" y="1339850"/>
            <a:ext cx="8640763" cy="72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85750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Aft>
                <a:spcPts val="600"/>
              </a:spcAft>
              <a:buClr>
                <a:srgbClr val="FFFF00"/>
              </a:buClr>
              <a:buSzPct val="45000"/>
              <a:buFont typeface="Arial" charset="0"/>
              <a:buChar char="•"/>
            </a:pPr>
            <a:endParaRPr lang="it-IT" altLang="it-IT" dirty="0"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it-IT" altLang="it-IT" dirty="0">
              <a:latin typeface="Calibri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63687" y="207398"/>
            <a:ext cx="5976938" cy="70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it-IT" alt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COS’E’ L’AI ? (1)</a:t>
            </a:r>
          </a:p>
        </p:txBody>
      </p:sp>
      <p:sp>
        <p:nvSpPr>
          <p:cNvPr id="2" name="Rettangolo 1"/>
          <p:cNvSpPr/>
          <p:nvPr/>
        </p:nvSpPr>
        <p:spPr>
          <a:xfrm>
            <a:off x="1043608" y="1333725"/>
            <a:ext cx="7684914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39552" y="908720"/>
            <a:ext cx="840499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dirty="0"/>
              <a:t>"L'intelligenza artificiale è la disciplina che si occupa di progettare e sviluppare sistemi informatici in grado di svolgere compiti che, se fossero svolti da esseri umani, richiederebbero </a:t>
            </a:r>
            <a:r>
              <a:rPr lang="it-IT" sz="2000" dirty="0" smtClean="0"/>
              <a:t>intelligenza </a:t>
            </a:r>
            <a:r>
              <a:rPr lang="it-IT" sz="2000" dirty="0"/>
              <a:t>" </a:t>
            </a:r>
            <a:r>
              <a:rPr lang="it-IT" sz="2000" dirty="0" smtClean="0"/>
              <a:t>(Alan </a:t>
            </a:r>
            <a:r>
              <a:rPr lang="it-IT" sz="2000" dirty="0" err="1" smtClean="0"/>
              <a:t>Turing</a:t>
            </a:r>
            <a:r>
              <a:rPr lang="it-IT" sz="20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it-IT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dirty="0"/>
              <a:t>"L'intelligenza artificiale è la scienza di far fare ai computer cose che, al momento, le persone fanno </a:t>
            </a:r>
            <a:r>
              <a:rPr lang="it-IT" sz="2000" dirty="0" smtClean="0"/>
              <a:t>meglio</a:t>
            </a:r>
            <a:r>
              <a:rPr lang="it-IT" sz="2000" dirty="0"/>
              <a:t> " </a:t>
            </a:r>
            <a:r>
              <a:rPr lang="it-IT" sz="2000" dirty="0" smtClean="0"/>
              <a:t>(Marvin </a:t>
            </a:r>
            <a:r>
              <a:rPr lang="it-IT" sz="2000" dirty="0" err="1" smtClean="0"/>
              <a:t>Minsky</a:t>
            </a:r>
            <a:r>
              <a:rPr lang="it-IT" sz="20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it-IT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dirty="0"/>
              <a:t>"L'intelligenza artificiale è la scienza e l'ingegneria di costruire macchine intelligenti, in particolare programmi per computer intelligenti" </a:t>
            </a:r>
            <a:r>
              <a:rPr lang="it-IT" sz="2000" dirty="0" smtClean="0"/>
              <a:t>(John McCarthy)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it-IT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dirty="0"/>
              <a:t>"L'intelligenza artificiale è lo studio di agenti intelligenti: qualsiasi dispositivo che percepisce il suo ambiente e intraprende azioni che massimizzano le sue possibilità di successo " (</a:t>
            </a:r>
            <a:r>
              <a:rPr lang="it-IT" sz="2000" dirty="0" smtClean="0"/>
              <a:t>Stuart Russell e Peter </a:t>
            </a:r>
            <a:r>
              <a:rPr lang="it-IT" sz="2000" dirty="0" err="1" smtClean="0"/>
              <a:t>Norvig</a:t>
            </a:r>
            <a:r>
              <a:rPr lang="it-IT" sz="20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it-IT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dirty="0"/>
              <a:t>"SCIENZA IL CUI OBIETTIVO E’ LO SVILUPPO DI MACCHINE CHE, NELLE LORO INTERAZIONI CON IL MODO ESTERNO, SI COMPORTANO COME ESSERI UMANI"  </a:t>
            </a:r>
            <a:r>
              <a:rPr lang="it-IT" sz="2000" dirty="0" smtClean="0"/>
              <a:t>(Definizione pragmatica)</a:t>
            </a:r>
          </a:p>
        </p:txBody>
      </p:sp>
    </p:spTree>
    <p:extLst>
      <p:ext uri="{BB962C8B-B14F-4D97-AF65-F5344CB8AC3E}">
        <p14:creationId xmlns:p14="http://schemas.microsoft.com/office/powerpoint/2010/main" val="3646700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19907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31775" y="1339850"/>
            <a:ext cx="8640763" cy="72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85750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Aft>
                <a:spcPts val="600"/>
              </a:spcAft>
              <a:buClr>
                <a:srgbClr val="FFFF00"/>
              </a:buClr>
              <a:buSzPct val="45000"/>
              <a:buFont typeface="Arial" charset="0"/>
              <a:buChar char="•"/>
            </a:pPr>
            <a:endParaRPr lang="it-IT" altLang="it-IT" dirty="0"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it-IT" altLang="it-IT" dirty="0">
              <a:latin typeface="Calibri" charset="0"/>
            </a:endParaRPr>
          </a:p>
        </p:txBody>
      </p:sp>
      <p:pic>
        <p:nvPicPr>
          <p:cNvPr id="1026" name="Picture 2" descr="https://upload.wikimedia.org/wikipedia/commons/thumb/5/55/Turing_test_diagram.png/220px-Turing_test_diagr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5328592" cy="40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19431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83768" y="1556946"/>
            <a:ext cx="3997523" cy="6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DI TURING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55750" y="332656"/>
            <a:ext cx="4744442" cy="70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it-IT" alt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COS’E’ L’AI ? (2)</a:t>
            </a:r>
          </a:p>
        </p:txBody>
      </p:sp>
    </p:spTree>
    <p:extLst>
      <p:ext uri="{BB962C8B-B14F-4D97-AF65-F5344CB8AC3E}">
        <p14:creationId xmlns:p14="http://schemas.microsoft.com/office/powerpoint/2010/main" val="3238303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1988840"/>
            <a:ext cx="8229600" cy="2232248"/>
          </a:xfrm>
          <a:ln/>
        </p:spPr>
        <p:txBody>
          <a:bodyPr/>
          <a:lstStyle/>
          <a:p>
            <a:pPr lvl="0" algn="ctr" hangingPunct="0">
              <a:lnSpc>
                <a:spcPct val="93000"/>
              </a:lnSpc>
            </a:pPr>
            <a:r>
              <a:rPr lang="it-IT" sz="5400" kern="1200" dirty="0">
                <a:latin typeface="Arial" charset="0"/>
                <a:ea typeface="Microsoft YaHei" charset="-122"/>
              </a:rPr>
              <a:t>L’ALBA DELL’AI</a:t>
            </a:r>
            <a:br>
              <a:rPr lang="it-IT" sz="5400" kern="1200" dirty="0">
                <a:latin typeface="Arial" charset="0"/>
                <a:ea typeface="Microsoft YaHei" charset="-122"/>
              </a:rPr>
            </a:br>
            <a:r>
              <a:rPr lang="it-IT" sz="4400" kern="1200" dirty="0">
                <a:latin typeface="Arial" charset="0"/>
                <a:ea typeface="Microsoft YaHei" charset="-122"/>
              </a:rPr>
              <a:t/>
            </a:r>
            <a:br>
              <a:rPr lang="it-IT" sz="4400" kern="1200" dirty="0">
                <a:latin typeface="Arial" charset="0"/>
                <a:ea typeface="Microsoft YaHei" charset="-122"/>
              </a:rPr>
            </a:br>
            <a:r>
              <a:rPr lang="it-IT" sz="4400" kern="1200" dirty="0">
                <a:latin typeface="Arial" charset="0"/>
                <a:ea typeface="Microsoft YaHei" charset="-122"/>
              </a:rPr>
              <a:t>PARTE </a:t>
            </a:r>
            <a:r>
              <a:rPr lang="it-IT" sz="4400" kern="1200" dirty="0" smtClean="0">
                <a:latin typeface="Arial" charset="0"/>
                <a:ea typeface="Microsoft YaHei" charset="-122"/>
              </a:rPr>
              <a:t>SECONDA</a:t>
            </a:r>
            <a:endParaRPr lang="it-IT" sz="4400" kern="1200" dirty="0"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538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864096"/>
          </a:xfrm>
          <a:ln/>
        </p:spPr>
        <p:txBody>
          <a:bodyPr/>
          <a:lstStyle/>
          <a:p>
            <a:pPr lvl="0" algn="ctr" hangingPunct="0">
              <a:lnSpc>
                <a:spcPct val="93000"/>
              </a:lnSpc>
            </a:pPr>
            <a:r>
              <a:rPr lang="it-IT" sz="5400" kern="1200" dirty="0">
                <a:latin typeface="Arial" charset="0"/>
                <a:ea typeface="Microsoft YaHei" charset="-122"/>
              </a:rPr>
              <a:t>L’ALBA </a:t>
            </a:r>
            <a:r>
              <a:rPr lang="it-IT" sz="5400" kern="1200" dirty="0" smtClean="0">
                <a:latin typeface="Arial" charset="0"/>
                <a:ea typeface="Microsoft YaHei" charset="-122"/>
              </a:rPr>
              <a:t>DELL’AI</a:t>
            </a:r>
            <a:endParaRPr lang="it-IT" sz="2400" kern="1200" dirty="0">
              <a:latin typeface="Arial" charset="0"/>
              <a:ea typeface="Microsoft YaHei" charset="-122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3568" y="1124744"/>
            <a:ext cx="7416824" cy="575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SINTESI DELLA PRIMA PARTE</a:t>
            </a:r>
            <a:r>
              <a:rPr lang="it-IT" dirty="0" smtClean="0"/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 smtClean="0"/>
              <a:t>TESI: IN TEMPI PLURIDECENNALI (?) LE MACCHINE DIVERRANNO «PERSONE»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 smtClean="0"/>
              <a:t>L’INTELLIGENZA NATURALE E</a:t>
            </a:r>
            <a:r>
              <a:rPr lang="it-IT" dirty="0"/>
              <a:t>’ UNA MANIFESTAZIONE EMERGENTE DI </a:t>
            </a:r>
            <a:r>
              <a:rPr lang="it-IT" b="1" dirty="0"/>
              <a:t>PROCESSI FISICI </a:t>
            </a:r>
            <a:r>
              <a:rPr lang="it-IT" dirty="0"/>
              <a:t>CHE AVVENGONO NEL CERVELLO E NEL </a:t>
            </a:r>
            <a:r>
              <a:rPr lang="it-IT" dirty="0" smtClean="0"/>
              <a:t>SISTEMA NERVOSO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 smtClean="0"/>
              <a:t>L’INTELLIGENZA NATURALE E’ UN POLIEDRO COMPLESSO</a:t>
            </a:r>
          </a:p>
          <a:p>
            <a:pPr>
              <a:lnSpc>
                <a:spcPct val="150000"/>
              </a:lnSpc>
            </a:pPr>
            <a:endParaRPr lang="it-IT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 smtClean="0"/>
              <a:t>AI: SCIENZA </a:t>
            </a:r>
            <a:r>
              <a:rPr lang="it-IT" dirty="0"/>
              <a:t>IL CUI OBIETTIVO E’ LO SVILUPPO DI MACCHINE CHE, </a:t>
            </a:r>
            <a:r>
              <a:rPr lang="it-IT" b="1" dirty="0"/>
              <a:t>NELLE LORO INTERAZIONI CON IL MODO ESTERNO</a:t>
            </a:r>
            <a:r>
              <a:rPr lang="it-IT" dirty="0"/>
              <a:t>, SI COMPORTANO COME ESSERI </a:t>
            </a:r>
            <a:r>
              <a:rPr lang="it-IT" dirty="0" smtClean="0"/>
              <a:t>UMANI </a:t>
            </a:r>
            <a:r>
              <a:rPr lang="it-IT" dirty="0"/>
              <a:t>(Definizione pragmatica)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3909207"/>
            <a:ext cx="1872209" cy="16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570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95536" y="1205499"/>
            <a:ext cx="8204603" cy="524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marL="285750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344487" indent="-342900" hangingPunct="1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NASCITA: ANNI ‘40 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CON I PRIMI ELABORATORI 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ELETTRONICI</a:t>
            </a:r>
          </a:p>
          <a:p>
            <a:pPr marL="458787" lvl="1" indent="0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Z1 (1936-Zuse)  / MARK I (1943) / </a:t>
            </a:r>
            <a:r>
              <a:rPr lang="it-IT" altLang="it-IT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ENIAC (1946)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it-IT" altLang="it-IT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EDVAC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8787" lvl="1" indent="0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 UNIVAC (1951) / IBM System 701 (1952) ……</a:t>
            </a:r>
          </a:p>
          <a:p>
            <a:pPr marL="458787" lvl="1" indent="0" hangingPunct="1">
              <a:lnSpc>
                <a:spcPct val="100000"/>
              </a:lnSpc>
              <a:spcAft>
                <a:spcPts val="600"/>
              </a:spcAft>
              <a:buClrTx/>
            </a:pPr>
            <a:endParaRPr lang="it-IT" alt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7" indent="-342900" hangingPunct="1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CONFERENZA 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DEL DARTMOUTH COLLEGE (1956) 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ENTUSIASMO CONDIVISO (McCarthy / </a:t>
            </a:r>
            <a:r>
              <a:rPr lang="it-IT" alt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Minsky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it-IT" alt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Shannon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/ …. )</a:t>
            </a:r>
          </a:p>
          <a:p>
            <a:pPr marL="344487" indent="-342900" hangingPunct="1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endParaRPr lang="it-IT" alt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7" indent="-342900" hangingPunct="1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APPROCCIO DOMINANTE: </a:t>
            </a:r>
            <a:r>
              <a:rPr lang="it-IT" alt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LOGICA SIMBOLICA</a:t>
            </a:r>
          </a:p>
          <a:p>
            <a:pPr marL="1587" indent="0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es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TUTTI GLI UOMINI SONO 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MORTALI - SOCRATE 	E’ UN UOMO 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SOCRATE E’ 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MORTALE (sillogismo- 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Aristotele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it-IT" alt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39552" y="404813"/>
            <a:ext cx="8332986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it-IT" altLang="it-IT" sz="3200" dirty="0">
                <a:latin typeface="Arial" panose="020B0604020202020204" pitchFamily="34" charset="0"/>
                <a:cs typeface="Arial" panose="020B0604020202020204" pitchFamily="34" charset="0"/>
              </a:rPr>
              <a:t>BREVE STORIA DELL’ 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AI – LE ORIGINI</a:t>
            </a:r>
          </a:p>
        </p:txBody>
      </p:sp>
    </p:spTree>
    <p:extLst>
      <p:ext uri="{BB962C8B-B14F-4D97-AF65-F5344CB8AC3E}">
        <p14:creationId xmlns:p14="http://schemas.microsoft.com/office/powerpoint/2010/main" val="2624869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325438"/>
            <a:ext cx="9186863" cy="70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it-IT" alt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PREMESSE </a:t>
            </a:r>
            <a:endParaRPr lang="it-IT" alt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21394" y="1412776"/>
            <a:ext cx="81440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sz="2400" dirty="0" smtClean="0"/>
              <a:t>TEMA MULTIDISCIPLINARE – VARIE VOCI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sz="2400" dirty="0"/>
              <a:t>TEMATICA COMPLESSA – </a:t>
            </a:r>
            <a:r>
              <a:rPr lang="it-IT" sz="2400" dirty="0" smtClean="0"/>
              <a:t>INVITO AD INTERAZIONE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sz="2400" dirty="0" smtClean="0"/>
              <a:t>RIVOLUZIONI TECNOLOGICHE </a:t>
            </a:r>
            <a:r>
              <a:rPr lang="it-IT" sz="2400" dirty="0"/>
              <a:t>CHE A PRIORI </a:t>
            </a:r>
            <a:r>
              <a:rPr lang="it-IT" sz="2400" dirty="0" smtClean="0"/>
              <a:t>SEMBRANO IMPOSSIBILI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sz="2400" dirty="0" smtClean="0"/>
              <a:t>USO DI TERMINI IN LINGUA INGLESE </a:t>
            </a:r>
            <a:endParaRPr lang="it-IT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 bwMode="auto">
          <a:xfrm>
            <a:off x="2944177" y="6260504"/>
            <a:ext cx="3753400" cy="34996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48061" y="1322079"/>
            <a:ext cx="6916228" cy="443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marL="285750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342900" lvl="0" indent="-342900" hangingPunct="1">
              <a:lnSpc>
                <a:spcPct val="15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q"/>
              <a:tabLst/>
            </a:pP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PERCEZIONE 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DEI LIMITI (ANNI 60 – 70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 hangingPunct="1">
              <a:lnSpc>
                <a:spcPct val="15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q"/>
              <a:tabLst/>
            </a:pP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RISULTATI 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INFERIORI ALLE 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ATTESE 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hangingPunct="1">
              <a:lnSpc>
                <a:spcPct val="15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q"/>
              <a:tabLst/>
            </a:pP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PRIMI MODELLI </a:t>
            </a:r>
          </a:p>
          <a:p>
            <a:pPr marL="800100" lvl="1" indent="-342900" hangingPunct="1">
              <a:lnSpc>
                <a:spcPct val="100000"/>
              </a:lnSpc>
              <a:spcAft>
                <a:spcPts val="600"/>
              </a:spcAft>
              <a:buClrTx/>
              <a:buFont typeface="Courier New" panose="02070309020205020404" pitchFamily="49" charset="0"/>
              <a:buChar char="o"/>
              <a:tabLst/>
            </a:pP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LOGIC THEORIST </a:t>
            </a:r>
          </a:p>
          <a:p>
            <a:pPr marL="800100" lvl="1" indent="-342900" hangingPunct="1">
              <a:lnSpc>
                <a:spcPct val="100000"/>
              </a:lnSpc>
              <a:spcAft>
                <a:spcPts val="600"/>
              </a:spcAft>
              <a:buClrTx/>
              <a:buFont typeface="Courier New" panose="02070309020205020404" pitchFamily="49" charset="0"/>
              <a:buChar char="o"/>
              <a:tabLst/>
            </a:pP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PROBLEM 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SOLVER </a:t>
            </a:r>
          </a:p>
          <a:p>
            <a:pPr marL="457200" lvl="1" indent="0" hangingPunct="1">
              <a:lnSpc>
                <a:spcPct val="100000"/>
              </a:lnSpc>
              <a:spcAft>
                <a:spcPts val="600"/>
              </a:spcAft>
              <a:buClrTx/>
              <a:tabLst/>
            </a:pP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(rompicapo 3 Missionari e 3 Cannibali – 	canoa 2 persone) </a:t>
            </a:r>
          </a:p>
          <a:p>
            <a:pPr marL="342900" lvl="0" indent="-342900" hangingPunct="1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q"/>
              <a:tabLst/>
            </a:pPr>
            <a:r>
              <a:rPr lang="it-IT" alt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SISTEMI </a:t>
            </a: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ESPERTI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 MYCIN / DENDRAL / PROSPECTOR / CADUCEUS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-17586" y="260648"/>
            <a:ext cx="9144000" cy="107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it-IT" altLang="it-IT" sz="3200" dirty="0">
                <a:latin typeface="Arial" panose="020B0604020202020204" pitchFamily="34" charset="0"/>
                <a:cs typeface="Arial" panose="020B0604020202020204" pitchFamily="34" charset="0"/>
              </a:rPr>
              <a:t>BREVE STORIA DELL’ 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AI – L’ INVERNO DELL’AI L’AI CLASSICA  (anni ‘70 – ’80)</a:t>
            </a:r>
            <a:endParaRPr lang="it-IT" alt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713" y="4581128"/>
            <a:ext cx="1708251" cy="208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049158" y="6289304"/>
            <a:ext cx="3681392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1968 – ODISSEA NELLO SPAZIO</a:t>
            </a:r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 bwMode="auto">
          <a:xfrm>
            <a:off x="1691680" y="4509120"/>
            <a:ext cx="4608512" cy="2088232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31773" y="188640"/>
            <a:ext cx="8372673" cy="107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it-IT" altLang="it-IT" sz="3200" dirty="0">
                <a:latin typeface="Arial" panose="020B0604020202020204" pitchFamily="34" charset="0"/>
                <a:cs typeface="Arial" panose="020B0604020202020204" pitchFamily="34" charset="0"/>
              </a:rPr>
              <a:t>BREVE STORIA DELL’ 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AI – RINASCITA DELL’ AI - Anni ’90 - presente</a:t>
            </a:r>
            <a:endParaRPr lang="it-IT" alt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03238" y="1258548"/>
            <a:ext cx="7957194" cy="572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marL="285750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344487" indent="-342900" hangingPunct="1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SUPERCOMPUTERS (</a:t>
            </a:r>
            <a:r>
              <a:rPr lang="it-IT" alt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1999 – IBM BLUE PACIFIC 3,9 </a:t>
            </a:r>
            <a:r>
              <a:rPr lang="it-IT" alt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teraflops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4487" indent="-342900" hangingPunct="1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WEB – RISORSA DI MACHINE LEARNING</a:t>
            </a:r>
          </a:p>
          <a:p>
            <a:pPr marL="344487" indent="-342900" hangingPunct="1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RETI NEURALI: TECNOLOGIA PRIMARIA</a:t>
            </a:r>
          </a:p>
          <a:p>
            <a:pPr marL="344487" indent="-342900" hangingPunct="1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LE COSE FACILI SONO LE PIU’ DIFFICILI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»: PROGRESSI NELLE TECNICHE DI BASE (COMPUTER VISION E NATURAL LANGUAGE PROCESSING)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7" indent="-342900" hangingPunct="1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PROLIFERAZIONE MODELLI «SETTORIALI»</a:t>
            </a:r>
          </a:p>
          <a:p>
            <a:pPr marL="344487" indent="-342900" hangingPunct="1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3 «</a:t>
            </a:r>
            <a:r>
              <a:rPr lang="it-IT" alt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FUOCHI D’ARTIFICIO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» :</a:t>
            </a:r>
          </a:p>
          <a:p>
            <a:pPr lvl="1" hangingPunct="1">
              <a:lnSpc>
                <a:spcPct val="100000"/>
              </a:lnSpc>
              <a:buClr>
                <a:srgbClr val="FF0000"/>
              </a:buClr>
              <a:buSzPct val="45000"/>
              <a:buFont typeface="Arial" charset="0"/>
              <a:buChar char="•"/>
            </a:pPr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DEEP BLUE (IBM) 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SCACCHI - 1997</a:t>
            </a:r>
            <a:endParaRPr lang="it-IT" alt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lnSpc>
                <a:spcPct val="100000"/>
              </a:lnSpc>
              <a:buClr>
                <a:srgbClr val="FF0000"/>
              </a:buClr>
              <a:buSzPct val="45000"/>
              <a:buFont typeface="Arial" charset="0"/>
              <a:buChar char="•"/>
            </a:pPr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WATSON (IBM) – JEOPARDY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! - 2011</a:t>
            </a:r>
            <a:endParaRPr lang="it-IT" alt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lnSpc>
                <a:spcPct val="100000"/>
              </a:lnSpc>
              <a:buClr>
                <a:srgbClr val="FF0000"/>
              </a:buClr>
              <a:buSzPct val="45000"/>
              <a:buFont typeface="Arial" charset="0"/>
              <a:buChar char="•"/>
            </a:pPr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ALPHAGO (DEEP MIND) 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GO - 2016</a:t>
            </a:r>
            <a:endParaRPr lang="it-IT" alt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it-IT" altLang="it-IT" dirty="0"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it-IT" altLang="it-IT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5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449673" y="27856"/>
            <a:ext cx="8229600" cy="70609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STATO ATTUALE DELL’AI</a:t>
            </a:r>
            <a:endParaRPr lang="it-IT" alt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520" y="836712"/>
            <a:ext cx="8640960" cy="5628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it-IT" sz="2400" dirty="0"/>
              <a:t>STATI UNITI E CINA MIRANO A DIVENIRE LEADER GLOBALI NELL’AI, CON SIGNIFICATIVI INVESTIMENTI PUBBLICI E PRIVATI</a:t>
            </a:r>
          </a:p>
          <a:p>
            <a:pPr marL="342900" lvl="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it-IT" sz="2400" dirty="0"/>
              <a:t>INNOVAZIONE IN </a:t>
            </a:r>
            <a:r>
              <a:rPr lang="it-IT" sz="2400" dirty="0" smtClean="0"/>
              <a:t>MOLTISSIMI </a:t>
            </a:r>
            <a:r>
              <a:rPr lang="it-IT" sz="2400" dirty="0"/>
              <a:t>SETTORI – MIGLIOR EFFICIENZA E PRODUTTIVITA’</a:t>
            </a:r>
          </a:p>
          <a:p>
            <a:pPr marL="342900" lvl="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it-IT" sz="2400" dirty="0" smtClean="0"/>
              <a:t>INTERESSE </a:t>
            </a:r>
            <a:r>
              <a:rPr lang="it-IT" sz="2400" dirty="0"/>
              <a:t>INVESTITORI IN STARTUP E BIGTECH </a:t>
            </a:r>
            <a:endParaRPr lang="it-IT" sz="2400" dirty="0" smtClean="0"/>
          </a:p>
          <a:p>
            <a:pPr marL="342900" lvl="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it-IT" sz="2400" dirty="0" smtClean="0"/>
              <a:t>SVILUPPO REGOLAMENTI SU USO E SVILUPPO  AI </a:t>
            </a:r>
            <a:r>
              <a:rPr lang="it-IT" sz="2000" dirty="0" smtClean="0"/>
              <a:t>(PRIVACY DATI, USO ETICO E RESPONSABILITA’) – </a:t>
            </a:r>
            <a:r>
              <a:rPr lang="it-IT" sz="2000" dirty="0"/>
              <a:t> </a:t>
            </a:r>
            <a:r>
              <a:rPr lang="it-IT" sz="2000" dirty="0" smtClean="0"/>
              <a:t>UE: AI ACT</a:t>
            </a:r>
          </a:p>
          <a:p>
            <a:pPr marL="342900" lvl="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it-IT" sz="2400" dirty="0"/>
              <a:t>STANDARDIZZAZIONE </a:t>
            </a:r>
            <a:r>
              <a:rPr lang="it-IT" sz="2400" dirty="0" smtClean="0"/>
              <a:t>DELL’AI</a:t>
            </a:r>
          </a:p>
          <a:p>
            <a:pPr marL="342900" lvl="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it-IT" sz="2400" dirty="0" smtClean="0"/>
              <a:t>IMPATTO SUL MERCATO DEL LAVORO</a:t>
            </a:r>
          </a:p>
          <a:p>
            <a:pPr marL="342900" lvl="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it-IT" sz="2400" dirty="0" smtClean="0"/>
              <a:t>DIBATTITI SULL’ETICA DELL’AI</a:t>
            </a:r>
          </a:p>
          <a:p>
            <a:pPr marL="342900" lvl="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it-IT" sz="2400" dirty="0" smtClean="0"/>
              <a:t>INTERROGATIVI SUL FUTURO DELLA SPECIE UMANA</a:t>
            </a:r>
          </a:p>
          <a:p>
            <a:pPr marL="342900" lvl="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it-IT" sz="2400" dirty="0" smtClean="0"/>
              <a:t>IMPATTO CULTURALE</a:t>
            </a:r>
          </a:p>
          <a:p>
            <a:pPr marL="342900" lvl="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it-IT" sz="2400" dirty="0" smtClean="0"/>
              <a:t>PREMI NOBEL PER AI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89602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auto">
          <a:xfrm>
            <a:off x="683568" y="3717032"/>
            <a:ext cx="8352928" cy="158417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546970" y="476672"/>
            <a:ext cx="8229600" cy="70609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MODELLI AI - STATO ATTUALE</a:t>
            </a:r>
            <a:br>
              <a:rPr lang="it-IT" alt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03548" y="1484784"/>
            <a:ext cx="8316924" cy="369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it-IT" sz="2800" b="1" dirty="0" smtClean="0">
                <a:solidFill>
                  <a:srgbClr val="000000"/>
                </a:solidFill>
              </a:rPr>
              <a:t>ANI (</a:t>
            </a:r>
            <a:r>
              <a:rPr lang="it-IT" sz="2800" b="1" dirty="0" err="1" smtClean="0">
                <a:solidFill>
                  <a:srgbClr val="000000"/>
                </a:solidFill>
              </a:rPr>
              <a:t>Artificial</a:t>
            </a:r>
            <a:r>
              <a:rPr lang="it-IT" sz="2800" b="1" dirty="0" smtClean="0">
                <a:solidFill>
                  <a:srgbClr val="000000"/>
                </a:solidFill>
              </a:rPr>
              <a:t> </a:t>
            </a:r>
            <a:r>
              <a:rPr lang="it-IT" sz="2800" b="1" dirty="0" err="1" smtClean="0">
                <a:solidFill>
                  <a:srgbClr val="000000"/>
                </a:solidFill>
              </a:rPr>
              <a:t>Narrow</a:t>
            </a:r>
            <a:r>
              <a:rPr lang="it-IT" sz="2800" b="1" dirty="0" smtClean="0">
                <a:solidFill>
                  <a:srgbClr val="000000"/>
                </a:solidFill>
              </a:rPr>
              <a:t> Intelligence) </a:t>
            </a:r>
          </a:p>
          <a:p>
            <a:pPr marL="457200" lvl="1" indent="0"/>
            <a:r>
              <a:rPr lang="it-IT" sz="2800" b="1" dirty="0" smtClean="0">
                <a:solidFill>
                  <a:srgbClr val="000000"/>
                </a:solidFill>
              </a:rPr>
              <a:t>	IA </a:t>
            </a:r>
            <a:r>
              <a:rPr lang="it-IT" sz="2800" b="1" dirty="0">
                <a:solidFill>
                  <a:srgbClr val="000000"/>
                </a:solidFill>
              </a:rPr>
              <a:t>Ristretta </a:t>
            </a:r>
            <a:r>
              <a:rPr lang="it-IT" sz="2800" dirty="0">
                <a:solidFill>
                  <a:srgbClr val="000000"/>
                </a:solidFill>
              </a:rPr>
              <a:t>(</a:t>
            </a:r>
            <a:r>
              <a:rPr lang="it-IT" sz="2800" dirty="0" err="1">
                <a:solidFill>
                  <a:srgbClr val="000000"/>
                </a:solidFill>
              </a:rPr>
              <a:t>idiot</a:t>
            </a:r>
            <a:r>
              <a:rPr lang="it-IT" sz="2800" dirty="0">
                <a:solidFill>
                  <a:srgbClr val="000000"/>
                </a:solidFill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</a:rPr>
              <a:t>savant</a:t>
            </a:r>
            <a:r>
              <a:rPr lang="it-IT" sz="2800" dirty="0" smtClean="0">
                <a:solidFill>
                  <a:srgbClr val="000000"/>
                </a:solidFill>
              </a:rPr>
              <a:t>) </a:t>
            </a:r>
          </a:p>
          <a:p>
            <a:pPr marL="457200" lvl="1" indent="0"/>
            <a:r>
              <a:rPr lang="it-IT" sz="2800" dirty="0" smtClean="0">
                <a:solidFill>
                  <a:srgbClr val="000000"/>
                </a:solidFill>
              </a:rPr>
              <a:t> 	modelli progettati per svolgere compiti precisi 	o singole funzioni in modo limitato e 	circoscritto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it-IT" sz="2800" dirty="0" smtClean="0">
              <a:solidFill>
                <a:srgbClr val="00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it-IT" sz="2800" b="1" dirty="0" smtClean="0">
                <a:solidFill>
                  <a:srgbClr val="000000"/>
                </a:solidFill>
              </a:rPr>
              <a:t>AIGEN - AI GENERATIVA </a:t>
            </a:r>
            <a:r>
              <a:rPr lang="it-IT" sz="2800" dirty="0" smtClean="0">
                <a:solidFill>
                  <a:srgbClr val="000000"/>
                </a:solidFill>
              </a:rPr>
              <a:t>-  </a:t>
            </a:r>
            <a:r>
              <a:rPr lang="it-IT" sz="2800" dirty="0">
                <a:solidFill>
                  <a:srgbClr val="000000"/>
                </a:solidFill>
              </a:rPr>
              <a:t>modelli in grado di generare contenuti nuovi e originali, come testi, immagini, musica e persino </a:t>
            </a:r>
            <a:r>
              <a:rPr lang="it-IT" sz="2800" dirty="0" smtClean="0">
                <a:solidFill>
                  <a:srgbClr val="000000"/>
                </a:solidFill>
              </a:rPr>
              <a:t>codice</a:t>
            </a:r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816972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APPLICAZIONI DELL’AI (1) - ANI</a:t>
            </a:r>
            <a:endParaRPr lang="it-IT" alt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6267" y="1124744"/>
            <a:ext cx="889247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2000" dirty="0" smtClean="0"/>
              <a:t>Assistenza </a:t>
            </a:r>
            <a:r>
              <a:rPr lang="it-IT" sz="2000" dirty="0"/>
              <a:t>Sanitaria: </a:t>
            </a:r>
            <a:r>
              <a:rPr lang="it-IT" sz="2000" dirty="0" smtClean="0"/>
              <a:t>diagnostica per immagini, personalizzazione delle terapie, robotica chirurgica, monitoraggio pazienti, sviluppo farmaci, gestione Sistemi Sanitari</a:t>
            </a: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2000" dirty="0" smtClean="0"/>
              <a:t>Finanza</a:t>
            </a:r>
            <a:r>
              <a:rPr lang="it-IT" sz="2000" dirty="0"/>
              <a:t>: </a:t>
            </a:r>
            <a:r>
              <a:rPr lang="it-IT" sz="2000" dirty="0" smtClean="0"/>
              <a:t>analisi dei </a:t>
            </a:r>
            <a:r>
              <a:rPr lang="it-IT" sz="2000" dirty="0"/>
              <a:t>mercati, </a:t>
            </a:r>
            <a:r>
              <a:rPr lang="it-IT" sz="2000" dirty="0" smtClean="0"/>
              <a:t>gestione </a:t>
            </a:r>
            <a:r>
              <a:rPr lang="it-IT" sz="2000" dirty="0"/>
              <a:t>del rischio e nel rilevamento delle frodi, </a:t>
            </a:r>
            <a:r>
              <a:rPr lang="it-IT" sz="2000" dirty="0" smtClean="0"/>
              <a:t>previsioni </a:t>
            </a:r>
            <a:r>
              <a:rPr lang="it-IT" sz="2000" dirty="0"/>
              <a:t>accurate e </a:t>
            </a:r>
            <a:r>
              <a:rPr lang="it-IT" sz="2000" dirty="0" smtClean="0"/>
              <a:t>miglioramento della </a:t>
            </a:r>
            <a:r>
              <a:rPr lang="it-IT" sz="2000" dirty="0"/>
              <a:t>sicurezza </a:t>
            </a:r>
            <a:r>
              <a:rPr lang="it-IT" sz="2000" dirty="0" smtClean="0"/>
              <a:t>delle transazioni </a:t>
            </a: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2000" dirty="0" smtClean="0"/>
              <a:t>Trasporti</a:t>
            </a:r>
            <a:r>
              <a:rPr lang="it-IT" sz="2000" dirty="0"/>
              <a:t>: </a:t>
            </a:r>
            <a:r>
              <a:rPr lang="it-IT" sz="2000" dirty="0" smtClean="0"/>
              <a:t>Veicoli Autonomi (AV), gestione intelligente del traffico,  rilevamento incidenti stradali,  manutenzione predittiva, infrastrutture di rete, truck </a:t>
            </a:r>
            <a:r>
              <a:rPr lang="it-IT" sz="2000" dirty="0" err="1" smtClean="0"/>
              <a:t>platooning</a:t>
            </a:r>
            <a:r>
              <a:rPr lang="it-IT" sz="2000" dirty="0" smtClean="0"/>
              <a:t> (gestione plotoni di camion)</a:t>
            </a: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2000" dirty="0" smtClean="0"/>
              <a:t>Traffico aereo: ottimizzazione rotte, gestione traffico, </a:t>
            </a:r>
            <a:r>
              <a:rPr lang="it-IT" sz="2000" dirty="0" err="1" smtClean="0"/>
              <a:t>unmanned</a:t>
            </a:r>
            <a:r>
              <a:rPr lang="it-IT" sz="2000" dirty="0" smtClean="0"/>
              <a:t> </a:t>
            </a:r>
            <a:r>
              <a:rPr lang="it-IT" sz="2000" dirty="0" err="1" smtClean="0"/>
              <a:t>flights</a:t>
            </a:r>
            <a:endParaRPr lang="it-IT" sz="2000" dirty="0" smtClean="0"/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2000" dirty="0" smtClean="0"/>
              <a:t>Educazione</a:t>
            </a:r>
            <a:r>
              <a:rPr lang="it-IT" sz="2000" dirty="0"/>
              <a:t>: </a:t>
            </a:r>
            <a:r>
              <a:rPr lang="it-IT" sz="2000" dirty="0" smtClean="0"/>
              <a:t>personalizzazione dell'apprendimento, facilitazione dell'accesso </a:t>
            </a:r>
            <a:r>
              <a:rPr lang="it-IT" sz="2000" dirty="0"/>
              <a:t>a contenuti educativi </a:t>
            </a:r>
            <a:r>
              <a:rPr lang="it-IT" sz="2000" dirty="0" smtClean="0"/>
              <a:t>interattivi</a:t>
            </a: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2000" dirty="0" smtClean="0"/>
              <a:t>Produzione</a:t>
            </a:r>
            <a:r>
              <a:rPr lang="it-IT" sz="2000" dirty="0"/>
              <a:t>: </a:t>
            </a:r>
            <a:r>
              <a:rPr lang="it-IT" sz="2000" dirty="0" smtClean="0"/>
              <a:t>ottimizzazione delle </a:t>
            </a:r>
            <a:r>
              <a:rPr lang="it-IT" sz="2000" dirty="0"/>
              <a:t>catene di produzione, </a:t>
            </a:r>
            <a:r>
              <a:rPr lang="it-IT" sz="2000" dirty="0" smtClean="0"/>
              <a:t>pianificazione della </a:t>
            </a:r>
            <a:r>
              <a:rPr lang="it-IT" sz="2000" dirty="0"/>
              <a:t>manutenzione </a:t>
            </a:r>
            <a:r>
              <a:rPr lang="it-IT" sz="2000" dirty="0" smtClean="0"/>
              <a:t>degli impianti </a:t>
            </a:r>
            <a:r>
              <a:rPr lang="it-IT" sz="2000" dirty="0"/>
              <a:t>e </a:t>
            </a:r>
            <a:r>
              <a:rPr lang="it-IT" sz="2000" dirty="0" smtClean="0"/>
              <a:t>miglioramento della </a:t>
            </a:r>
            <a:r>
              <a:rPr lang="it-IT" sz="2000" dirty="0"/>
              <a:t>qualità dei </a:t>
            </a:r>
            <a:r>
              <a:rPr lang="it-IT" sz="2000" dirty="0" smtClean="0"/>
              <a:t>prodotti</a:t>
            </a: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2000" dirty="0" smtClean="0"/>
              <a:t>Agricoltura</a:t>
            </a:r>
            <a:r>
              <a:rPr lang="it-IT" sz="2000" dirty="0"/>
              <a:t>: </a:t>
            </a:r>
            <a:r>
              <a:rPr lang="it-IT" sz="2000" dirty="0" smtClean="0"/>
              <a:t>agricoltura </a:t>
            </a:r>
            <a:r>
              <a:rPr lang="it-IT" sz="2000" dirty="0"/>
              <a:t>di precisione, monitorando le colture e ottimizzando l'uso di risorse come acqua e </a:t>
            </a:r>
            <a:r>
              <a:rPr lang="it-IT" sz="2000" dirty="0" smtClean="0"/>
              <a:t>fertilizzanti </a:t>
            </a:r>
          </a:p>
        </p:txBody>
      </p:sp>
    </p:spTree>
    <p:extLst>
      <p:ext uri="{BB962C8B-B14F-4D97-AF65-F5344CB8AC3E}">
        <p14:creationId xmlns:p14="http://schemas.microsoft.com/office/powerpoint/2010/main" val="42245560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APPLICAZIONI DELL’AI (2) - ANI</a:t>
            </a:r>
            <a:endParaRPr lang="it-IT" alt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89856" y="908720"/>
            <a:ext cx="794258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2000" dirty="0" smtClean="0"/>
              <a:t>Ricerca: analisi dati e statistica,  simulazione e modellazione, ricerca farmaceutica, genomica (connessione geni - malattie), previsione effetti cambiamento climatico, analisi dati astronomici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2000" dirty="0"/>
              <a:t>Servizi al Cliente: </a:t>
            </a:r>
            <a:r>
              <a:rPr lang="it-IT" sz="2000" dirty="0" err="1"/>
              <a:t>Chatbot</a:t>
            </a:r>
            <a:r>
              <a:rPr lang="it-IT" sz="2000" dirty="0"/>
              <a:t> e assistenti virtuali basati sull'IA gestiscono le richieste dei clienti, offrendo supporto immediato e </a:t>
            </a:r>
            <a:r>
              <a:rPr lang="it-IT" sz="2000" dirty="0" smtClean="0"/>
              <a:t>personalizzato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2000" dirty="0" smtClean="0"/>
              <a:t>Distribuzione: ottimizzazione della «</a:t>
            </a:r>
            <a:r>
              <a:rPr lang="it-IT" sz="2000" dirty="0" err="1" smtClean="0"/>
              <a:t>supply</a:t>
            </a:r>
            <a:r>
              <a:rPr lang="it-IT" sz="2000" dirty="0" smtClean="0"/>
              <a:t> </a:t>
            </a:r>
            <a:r>
              <a:rPr lang="it-IT" sz="2000" dirty="0" err="1" smtClean="0"/>
              <a:t>chain</a:t>
            </a:r>
            <a:r>
              <a:rPr lang="it-IT" sz="2000" dirty="0" smtClean="0"/>
              <a:t>», gestione intelligente dell’energia, previsione della domanda, tracciamento e monitoraggio, automazione dei magazzini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2000" dirty="0" smtClean="0"/>
              <a:t>Servizi pubblici: automazione processi burocratici, prevenzione crimini e miglioramento sicurezza, analisi e previsione economica, assistenza cittadini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2000" dirty="0" smtClean="0"/>
              <a:t>Esplorazione spaziale: analisi dati satellitari e immagini spaziali, robotica spaziale (manutenzione satelliti, </a:t>
            </a:r>
            <a:r>
              <a:rPr lang="it-IT" sz="2000" dirty="0" err="1" smtClean="0"/>
              <a:t>rover</a:t>
            </a:r>
            <a:r>
              <a:rPr lang="it-IT" sz="2000" dirty="0" smtClean="0"/>
              <a:t> marziani, </a:t>
            </a:r>
            <a:r>
              <a:rPr lang="it-IT" sz="2000" dirty="0" err="1" smtClean="0"/>
              <a:t>etc</a:t>
            </a:r>
            <a:r>
              <a:rPr lang="it-IT" sz="2000" dirty="0" smtClean="0"/>
              <a:t>)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2000" dirty="0" smtClean="0"/>
              <a:t>Applicazioni militari: </a:t>
            </a:r>
            <a:r>
              <a:rPr lang="it-IT" sz="2000" dirty="0" err="1" smtClean="0"/>
              <a:t>Unmanned</a:t>
            </a:r>
            <a:r>
              <a:rPr lang="it-IT" sz="2000" dirty="0" smtClean="0"/>
              <a:t> Systems</a:t>
            </a:r>
            <a:r>
              <a:rPr lang="it-IT" sz="2000" dirty="0"/>
              <a:t> Force</a:t>
            </a:r>
            <a:r>
              <a:rPr lang="it-IT" sz="2000" dirty="0" smtClean="0"/>
              <a:t> (</a:t>
            </a:r>
            <a:r>
              <a:rPr lang="it-IT" sz="2000" dirty="0" err="1" smtClean="0"/>
              <a:t>giu</a:t>
            </a:r>
            <a:r>
              <a:rPr lang="it-IT" sz="2000" dirty="0" smtClean="0"/>
              <a:t> 2024)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2000" dirty="0" err="1" smtClean="0"/>
              <a:t>AIoT</a:t>
            </a:r>
            <a:r>
              <a:rPr lang="it-IT" sz="2000" dirty="0" smtClean="0"/>
              <a:t>:  </a:t>
            </a:r>
            <a:r>
              <a:rPr lang="it-IT" sz="2000" dirty="0" err="1" smtClean="0"/>
              <a:t>Artificial</a:t>
            </a:r>
            <a:r>
              <a:rPr lang="it-IT" sz="2000" dirty="0" smtClean="0"/>
              <a:t> Intelligence of </a:t>
            </a:r>
            <a:r>
              <a:rPr lang="it-IT" sz="2000" dirty="0" err="1" smtClean="0"/>
              <a:t>Things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3650780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70609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GUIDA AUTONOMA VEICOLI (1)</a:t>
            </a:r>
            <a:br>
              <a:rPr lang="it-IT" alt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(AV – AUTONOMOUS VEHICLES)</a:t>
            </a:r>
            <a:endParaRPr lang="it-IT" alt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22270" y="1196752"/>
            <a:ext cx="831422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CAPACITA’ DI AUTOMAZIONE VEICOLI: 6 LIVELLI (0-5) (Society of Automotive Engineers)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ATTUALMENTE  A LIVELLO 3: </a:t>
            </a:r>
            <a:r>
              <a:rPr lang="en-US" sz="2000" dirty="0" err="1" smtClean="0"/>
              <a:t>controllo</a:t>
            </a:r>
            <a:r>
              <a:rPr lang="en-US" sz="2000" dirty="0" smtClean="0"/>
              <a:t> AI – </a:t>
            </a:r>
            <a:r>
              <a:rPr lang="en-US" sz="2000" dirty="0" err="1" smtClean="0"/>
              <a:t>supervisione</a:t>
            </a:r>
            <a:r>
              <a:rPr lang="en-US" sz="2000" dirty="0" smtClean="0"/>
              <a:t> </a:t>
            </a:r>
            <a:r>
              <a:rPr lang="en-US" sz="2000" dirty="0" err="1" smtClean="0"/>
              <a:t>guidatore</a:t>
            </a:r>
            <a:endParaRPr lang="en-US" sz="2000" dirty="0" smtClean="0"/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it-IT" sz="2000" dirty="0" smtClean="0"/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sz="2000" dirty="0" smtClean="0"/>
              <a:t>TECNOLOGIE</a:t>
            </a:r>
            <a:r>
              <a:rPr lang="it-IT" sz="2000" dirty="0"/>
              <a:t>: </a:t>
            </a:r>
            <a:r>
              <a:rPr lang="it-IT" sz="2000" dirty="0" smtClean="0"/>
              <a:t>SENSORI (lidar / radar / telecamere / ultrasuoni ) SISTEMI DI LOCALIZZAZIONE ( GPS avanzato / accelerometri / giroscopi) / </a:t>
            </a:r>
            <a:r>
              <a:rPr lang="it-IT" sz="2000" dirty="0"/>
              <a:t>AI </a:t>
            </a:r>
            <a:r>
              <a:rPr lang="it-IT" sz="2000" dirty="0" smtClean="0"/>
              <a:t>E MACHINE LEARNING / </a:t>
            </a:r>
            <a:r>
              <a:rPr lang="it-IT" sz="2000" dirty="0"/>
              <a:t>MAPPE </a:t>
            </a:r>
            <a:r>
              <a:rPr lang="it-IT" sz="2000" dirty="0" smtClean="0"/>
              <a:t>HD (alta definizione) / COMUNICAZIONE V2X (</a:t>
            </a:r>
            <a:r>
              <a:rPr lang="it-IT" sz="2000" dirty="0" err="1" smtClean="0"/>
              <a:t>vehicle</a:t>
            </a:r>
            <a:r>
              <a:rPr lang="it-IT" sz="2000" dirty="0" smtClean="0"/>
              <a:t> to </a:t>
            </a:r>
            <a:r>
              <a:rPr lang="it-IT" sz="2000" dirty="0" err="1" smtClean="0"/>
              <a:t>everything</a:t>
            </a:r>
            <a:r>
              <a:rPr lang="it-IT" sz="2000" dirty="0" smtClean="0"/>
              <a:t>) SISTEMI DI CONTROLLO 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PROBLEMI TECNICI: AFFIDABILITA’ AMBIENTI COMPLESSI  (</a:t>
            </a:r>
            <a:r>
              <a:rPr lang="en-US" sz="2000" dirty="0" err="1" smtClean="0"/>
              <a:t>condizioni</a:t>
            </a:r>
            <a:r>
              <a:rPr lang="en-US" sz="2000" dirty="0" smtClean="0"/>
              <a:t> </a:t>
            </a:r>
            <a:r>
              <a:rPr lang="en-US" sz="2000" dirty="0" err="1" smtClean="0"/>
              <a:t>meteo</a:t>
            </a:r>
            <a:r>
              <a:rPr lang="en-US" sz="2000" dirty="0" smtClean="0"/>
              <a:t> </a:t>
            </a:r>
            <a:r>
              <a:rPr lang="en-US" sz="2000" dirty="0" err="1" smtClean="0"/>
              <a:t>avverse</a:t>
            </a:r>
            <a:r>
              <a:rPr lang="en-US" sz="2000" dirty="0" smtClean="0"/>
              <a:t> / </a:t>
            </a:r>
            <a:r>
              <a:rPr lang="en-US" sz="2000" dirty="0" err="1" smtClean="0"/>
              <a:t>traffico</a:t>
            </a:r>
            <a:r>
              <a:rPr lang="en-US" sz="2000" dirty="0" smtClean="0"/>
              <a:t> </a:t>
            </a:r>
            <a:r>
              <a:rPr lang="en-US" sz="2000" dirty="0" err="1" smtClean="0"/>
              <a:t>urbano</a:t>
            </a:r>
            <a:r>
              <a:rPr lang="en-US" sz="2000" dirty="0" smtClean="0"/>
              <a:t> </a:t>
            </a:r>
            <a:r>
              <a:rPr lang="en-US" sz="2000" dirty="0" err="1" smtClean="0"/>
              <a:t>intenso</a:t>
            </a:r>
            <a:r>
              <a:rPr lang="en-US" sz="2000" dirty="0" smtClean="0"/>
              <a:t> /</a:t>
            </a:r>
            <a:r>
              <a:rPr lang="en-US" sz="2000" dirty="0" err="1" smtClean="0"/>
              <a:t>segnaletica</a:t>
            </a:r>
            <a:r>
              <a:rPr lang="en-US" sz="2000" dirty="0" smtClean="0"/>
              <a:t> </a:t>
            </a:r>
            <a:r>
              <a:rPr lang="en-US" sz="2000" dirty="0" err="1" smtClean="0"/>
              <a:t>stradale</a:t>
            </a:r>
            <a:r>
              <a:rPr lang="en-US" sz="2000" dirty="0" smtClean="0"/>
              <a:t> </a:t>
            </a:r>
            <a:r>
              <a:rPr lang="en-US" sz="2000" dirty="0" err="1" smtClean="0"/>
              <a:t>variabile</a:t>
            </a:r>
            <a:r>
              <a:rPr lang="en-US" sz="2000" dirty="0" smtClean="0"/>
              <a:t> o </a:t>
            </a:r>
            <a:r>
              <a:rPr lang="en-US" sz="2000" dirty="0" err="1" smtClean="0"/>
              <a:t>danneggiata</a:t>
            </a:r>
            <a:r>
              <a:rPr lang="en-US" sz="2000" dirty="0" smtClean="0"/>
              <a:t> / </a:t>
            </a:r>
            <a:r>
              <a:rPr lang="en-US" sz="2000" dirty="0" err="1" smtClean="0"/>
              <a:t>scenari</a:t>
            </a:r>
            <a:r>
              <a:rPr lang="en-US" sz="2000" dirty="0" smtClean="0"/>
              <a:t> non </a:t>
            </a:r>
            <a:r>
              <a:rPr lang="en-US" sz="2000" dirty="0" err="1" smtClean="0"/>
              <a:t>strutturati</a:t>
            </a:r>
            <a:r>
              <a:rPr lang="en-US" sz="2000" dirty="0" smtClean="0"/>
              <a:t>) PREVISIONE COMPORTAMENTO UMANO / CYBERSECURITY / INFRASTRUTTURE INADEGUATE</a:t>
            </a:r>
          </a:p>
        </p:txBody>
      </p:sp>
    </p:spTree>
    <p:extLst>
      <p:ext uri="{BB962C8B-B14F-4D97-AF65-F5344CB8AC3E}">
        <p14:creationId xmlns:p14="http://schemas.microsoft.com/office/powerpoint/2010/main" val="3046975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70609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GUIDA AUTONOMA VEICOLI (2)</a:t>
            </a:r>
            <a:br>
              <a:rPr lang="it-IT" alt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(AV – AUTONOMOUS VEHICLES)</a:t>
            </a:r>
            <a:endParaRPr lang="it-IT" alt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1560" y="1412776"/>
            <a:ext cx="83142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PROBLEMI ECONOMICI: COSTI SVILUPPO E PRODUZIONE / ADEGUAMENTO INFRASTRUTTURE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SFIDE PRINCIPALI: SICUREZZA / NORMATIVE / RESPONSABILITA’ LEGALE / ACCETTAZIONE SOCIALE / PROBLEMA MORALE (</a:t>
            </a:r>
            <a:r>
              <a:rPr lang="en-US" sz="2000" dirty="0" err="1" smtClean="0"/>
              <a:t>sacrificare</a:t>
            </a:r>
            <a:r>
              <a:rPr lang="en-US" sz="2000" dirty="0" smtClean="0"/>
              <a:t> </a:t>
            </a:r>
            <a:r>
              <a:rPr lang="en-US" sz="2000" dirty="0" err="1" smtClean="0"/>
              <a:t>passeggeri</a:t>
            </a:r>
            <a:r>
              <a:rPr lang="en-US" sz="2000" dirty="0" smtClean="0"/>
              <a:t> o </a:t>
            </a:r>
            <a:r>
              <a:rPr lang="en-US" sz="2000" dirty="0" err="1" smtClean="0"/>
              <a:t>soggetti</a:t>
            </a:r>
            <a:r>
              <a:rPr lang="en-US" sz="2000" dirty="0" smtClean="0"/>
              <a:t> </a:t>
            </a:r>
            <a:r>
              <a:rPr lang="en-US" sz="2000" dirty="0" err="1" smtClean="0"/>
              <a:t>esterni</a:t>
            </a:r>
            <a:r>
              <a:rPr lang="en-US" sz="2000" dirty="0" smtClean="0"/>
              <a:t> ?)</a:t>
            </a:r>
            <a:endParaRPr lang="en-US" sz="2000" dirty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PROBABILI SOLUZIONI FUTURE: </a:t>
            </a:r>
          </a:p>
          <a:p>
            <a:pPr marL="1085850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DIFFUSIONE COMMERCIALE IN AREE LIMITATE (500 </a:t>
            </a:r>
            <a:r>
              <a:rPr lang="en-US" sz="2000" dirty="0" err="1" smtClean="0"/>
              <a:t>robotaxi</a:t>
            </a:r>
            <a:r>
              <a:rPr lang="en-US" sz="2000" dirty="0" smtClean="0"/>
              <a:t> a Wuhan / </a:t>
            </a:r>
            <a:r>
              <a:rPr lang="en-US" sz="2000" dirty="0" err="1" smtClean="0"/>
              <a:t>Cybercab</a:t>
            </a:r>
            <a:r>
              <a:rPr lang="en-US" sz="2000" dirty="0" smtClean="0"/>
              <a:t> Tesla – 2026)</a:t>
            </a:r>
          </a:p>
          <a:p>
            <a:pPr marL="1085850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ADOZIONE PROGRESSIVA (</a:t>
            </a:r>
            <a:r>
              <a:rPr lang="en-US" sz="2000" dirty="0" err="1" smtClean="0"/>
              <a:t>logistica</a:t>
            </a:r>
            <a:r>
              <a:rPr lang="en-US" sz="2000" dirty="0" smtClean="0"/>
              <a:t> / </a:t>
            </a:r>
            <a:r>
              <a:rPr lang="en-US" sz="2000" dirty="0" err="1" smtClean="0"/>
              <a:t>mobilità</a:t>
            </a:r>
            <a:r>
              <a:rPr lang="en-US" sz="2000" dirty="0" smtClean="0"/>
              <a:t> </a:t>
            </a:r>
            <a:r>
              <a:rPr lang="en-US" sz="2000" dirty="0" err="1" smtClean="0"/>
              <a:t>urbana</a:t>
            </a:r>
            <a:r>
              <a:rPr lang="en-US" sz="2000" dirty="0" smtClean="0"/>
              <a:t> / </a:t>
            </a:r>
            <a:r>
              <a:rPr lang="en-US" sz="2000" dirty="0" err="1" smtClean="0"/>
              <a:t>trasporto</a:t>
            </a:r>
            <a:r>
              <a:rPr lang="en-US" sz="2000" dirty="0" smtClean="0"/>
              <a:t> </a:t>
            </a:r>
            <a:r>
              <a:rPr lang="en-US" sz="2000" dirty="0" err="1" smtClean="0"/>
              <a:t>pubblico</a:t>
            </a:r>
            <a:r>
              <a:rPr lang="en-US" sz="2000" dirty="0" smtClean="0"/>
              <a:t>)</a:t>
            </a:r>
          </a:p>
          <a:p>
            <a:pPr marL="1085850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ADOZIONE SU LARGA SCALA (</a:t>
            </a:r>
            <a:r>
              <a:rPr lang="en-US" sz="2000" dirty="0" err="1" smtClean="0"/>
              <a:t>infrastrutture</a:t>
            </a:r>
            <a:r>
              <a:rPr lang="en-US" sz="2000" dirty="0" smtClean="0"/>
              <a:t> </a:t>
            </a:r>
            <a:r>
              <a:rPr lang="en-US" sz="2000" dirty="0" err="1" smtClean="0"/>
              <a:t>intelligenti</a:t>
            </a:r>
            <a:r>
              <a:rPr lang="en-US" sz="2000" dirty="0" smtClean="0"/>
              <a:t> e </a:t>
            </a:r>
            <a:r>
              <a:rPr lang="en-US" sz="2000" dirty="0" err="1" smtClean="0"/>
              <a:t>politiche</a:t>
            </a:r>
            <a:r>
              <a:rPr lang="en-US" sz="2000" dirty="0" smtClean="0"/>
              <a:t> di </a:t>
            </a:r>
            <a:r>
              <a:rPr lang="en-US" sz="2000" dirty="0" err="1" smtClean="0"/>
              <a:t>supporto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992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 bwMode="auto">
          <a:xfrm>
            <a:off x="763638" y="3645024"/>
            <a:ext cx="7912818" cy="72008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3923928" y="1052736"/>
            <a:ext cx="3792731" cy="50405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524965" y="414569"/>
            <a:ext cx="8520353" cy="1214232"/>
          </a:xfrm>
          <a:ln/>
        </p:spPr>
        <p:txBody>
          <a:bodyPr/>
          <a:lstStyle/>
          <a:p>
            <a:pPr algn="ctr"/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STATO ATTUALE 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DELL’AI: </a:t>
            </a:r>
            <a:r>
              <a:rPr lang="it-IT" sz="3600" b="1" kern="1200" dirty="0" smtClean="0">
                <a:latin typeface="Arial" charset="0"/>
                <a:ea typeface="Microsoft YaHei" charset="-122"/>
              </a:rPr>
              <a:t>AI GENERATIVA</a:t>
            </a:r>
            <a:br>
              <a:rPr lang="it-IT" sz="3600" b="1" kern="1200" dirty="0" smtClean="0">
                <a:latin typeface="Arial" charset="0"/>
                <a:ea typeface="Microsoft YaHei" charset="-122"/>
              </a:rPr>
            </a:br>
            <a:r>
              <a:rPr lang="it-IT" sz="3600" dirty="0" smtClean="0"/>
              <a:t>CHATGPT:  </a:t>
            </a:r>
            <a:r>
              <a:rPr lang="it-IT" sz="3600" dirty="0"/>
              <a:t>L’ENFANT </a:t>
            </a:r>
            <a:r>
              <a:rPr lang="it-IT" sz="3600" dirty="0" smtClean="0"/>
              <a:t>PRODIGE</a:t>
            </a:r>
            <a:r>
              <a:rPr lang="it-IT" sz="3600" b="1" kern="1200" dirty="0">
                <a:latin typeface="Arial" charset="0"/>
                <a:ea typeface="Microsoft YaHei" charset="-122"/>
              </a:rPr>
              <a:t/>
            </a:r>
            <a:br>
              <a:rPr lang="it-IT" sz="3600" b="1" kern="1200" dirty="0">
                <a:latin typeface="Arial" charset="0"/>
                <a:ea typeface="Microsoft YaHei" charset="-122"/>
              </a:rPr>
            </a:br>
            <a:endParaRPr lang="it-IT" altLang="it-IT" sz="3500" dirty="0"/>
          </a:p>
        </p:txBody>
      </p:sp>
      <p:sp>
        <p:nvSpPr>
          <p:cNvPr id="7" name="Rettangolo 6"/>
          <p:cNvSpPr/>
          <p:nvPr/>
        </p:nvSpPr>
        <p:spPr>
          <a:xfrm>
            <a:off x="763638" y="1700808"/>
            <a:ext cx="8177156" cy="495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dirty="0" smtClean="0"/>
              <a:t>2015 – FONDAZIONE DI OPENAI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it-IT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dirty="0" smtClean="0"/>
              <a:t>2018 – NASCITA DEL MODELLO GPT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it-IT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dirty="0" smtClean="0"/>
              <a:t>2022 – RILASCIO DI CHATGPT - SERVIZIO  (2022) 			BASATO SU GPT3.5 </a:t>
            </a:r>
            <a:r>
              <a:rPr lang="it-IT" sz="2000" dirty="0"/>
              <a:t>- CUTOFF FINE </a:t>
            </a:r>
            <a:r>
              <a:rPr lang="it-IT" sz="2000" dirty="0" smtClean="0"/>
              <a:t>2021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dirty="0" smtClean="0"/>
              <a:t>CHATGPT RISPONDE A PROMPT (richieste) DELL’UTENTE SU OGNI AREA DELLO SCIBILE UMANO,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dirty="0" smtClean="0"/>
              <a:t>VERSIONI: 3.5 – 4o - o1 </a:t>
            </a:r>
            <a:r>
              <a:rPr lang="it-IT" sz="2000" dirty="0"/>
              <a:t>- modalità vocale </a:t>
            </a:r>
            <a:r>
              <a:rPr lang="it-IT" sz="2000" dirty="0" smtClean="0"/>
              <a:t>avanzata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it-IT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dirty="0" smtClean="0"/>
              <a:t>Circa 4 mdi di post al mese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dirty="0" smtClean="0"/>
              <a:t>ALTRI </a:t>
            </a:r>
            <a:r>
              <a:rPr lang="it-IT" sz="2000" dirty="0"/>
              <a:t>MODELLI</a:t>
            </a:r>
            <a:r>
              <a:rPr lang="it-IT" sz="2000" dirty="0" smtClean="0"/>
              <a:t>: LLAVA </a:t>
            </a:r>
            <a:r>
              <a:rPr lang="it-IT" sz="2000" dirty="0"/>
              <a:t>(META), CLAUDE (ANTHROPIC), BARD / </a:t>
            </a:r>
            <a:r>
              <a:rPr lang="it-IT" sz="2000" dirty="0" smtClean="0"/>
              <a:t>GEMINI 	(</a:t>
            </a:r>
            <a:r>
              <a:rPr lang="it-IT" sz="2000" dirty="0"/>
              <a:t>GOOGLE), COPILOT (MICROSOFT), ERNIE (BAIDU-Cina</a:t>
            </a:r>
            <a:r>
              <a:rPr lang="it-IT" sz="2000" dirty="0" smtClean="0"/>
              <a:t>), JINA </a:t>
            </a:r>
            <a:r>
              <a:rPr lang="it-IT" sz="2000" dirty="0"/>
              <a:t>AI (INDIA</a:t>
            </a:r>
            <a:r>
              <a:rPr lang="it-IT" sz="20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266788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auto">
          <a:xfrm>
            <a:off x="3923928" y="1052736"/>
            <a:ext cx="3792731" cy="50405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524965" y="414569"/>
            <a:ext cx="8520353" cy="1214232"/>
          </a:xfrm>
          <a:ln/>
        </p:spPr>
        <p:txBody>
          <a:bodyPr/>
          <a:lstStyle/>
          <a:p>
            <a:pPr algn="ctr"/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STATO ATTUALE 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DELL’AI: </a:t>
            </a:r>
            <a:r>
              <a:rPr lang="it-IT" sz="3600" b="1" kern="1200" dirty="0" smtClean="0">
                <a:latin typeface="Arial" charset="0"/>
                <a:ea typeface="Microsoft YaHei" charset="-122"/>
              </a:rPr>
              <a:t>AI GENERATIVA</a:t>
            </a:r>
            <a:br>
              <a:rPr lang="it-IT" sz="3600" b="1" kern="1200" dirty="0" smtClean="0">
                <a:latin typeface="Arial" charset="0"/>
                <a:ea typeface="Microsoft YaHei" charset="-122"/>
              </a:rPr>
            </a:br>
            <a:r>
              <a:rPr lang="it-IT" sz="3600" dirty="0" smtClean="0"/>
              <a:t>CHATGPT:  </a:t>
            </a:r>
            <a:r>
              <a:rPr lang="it-IT" sz="3600" dirty="0"/>
              <a:t>L’ENFANT </a:t>
            </a:r>
            <a:r>
              <a:rPr lang="it-IT" sz="3600" dirty="0" smtClean="0"/>
              <a:t>PRODIGE</a:t>
            </a:r>
            <a:r>
              <a:rPr lang="it-IT" sz="3600" b="1" kern="1200" dirty="0">
                <a:latin typeface="Arial" charset="0"/>
                <a:ea typeface="Microsoft YaHei" charset="-122"/>
              </a:rPr>
              <a:t/>
            </a:r>
            <a:br>
              <a:rPr lang="it-IT" sz="3600" b="1" kern="1200" dirty="0">
                <a:latin typeface="Arial" charset="0"/>
                <a:ea typeface="Microsoft YaHei" charset="-122"/>
              </a:rPr>
            </a:br>
            <a:endParaRPr lang="it-IT" altLang="it-IT" sz="3500" dirty="0"/>
          </a:p>
        </p:txBody>
      </p:sp>
      <p:sp>
        <p:nvSpPr>
          <p:cNvPr id="7" name="Rettangolo 6"/>
          <p:cNvSpPr/>
          <p:nvPr/>
        </p:nvSpPr>
        <p:spPr>
          <a:xfrm>
            <a:off x="395536" y="1565278"/>
            <a:ext cx="8545258" cy="505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0">
              <a:lnSpc>
                <a:spcPts val="3000"/>
              </a:lnSpc>
            </a:pPr>
            <a:r>
              <a:rPr lang="it-IT" sz="2000" b="1" dirty="0" smtClean="0"/>
              <a:t>MACROFUNZIONALITA’</a:t>
            </a:r>
          </a:p>
          <a:p>
            <a:pPr marL="800100" lvl="1" indent="-34290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it-IT" sz="2000" dirty="0" smtClean="0"/>
              <a:t>COMPRENSIONE DEL LINGUAGGIO NATURALE</a:t>
            </a:r>
          </a:p>
          <a:p>
            <a:pPr marL="800100" lvl="1" indent="-34290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it-IT" sz="2000" dirty="0" smtClean="0"/>
              <a:t>GENERAZIONE DI TESTO  (ARTICOLI, SAGGI, NARRAZIONI, DIALOGHI)</a:t>
            </a:r>
          </a:p>
          <a:p>
            <a:pPr marL="800100" lvl="1" indent="-34290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it-IT" sz="2000" dirty="0" smtClean="0"/>
              <a:t>RISPOSTE A DOMANDE COMPLESSE</a:t>
            </a:r>
          </a:p>
          <a:p>
            <a:pPr marL="800100" lvl="1" indent="-34290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it-IT" sz="2000" dirty="0" smtClean="0"/>
              <a:t>TRADUZIONE AUTOMATICA</a:t>
            </a:r>
          </a:p>
          <a:p>
            <a:pPr marL="800100" lvl="1" indent="-34290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it-IT" sz="2000" dirty="0" smtClean="0"/>
              <a:t>RIASSUNTI E SINTESI</a:t>
            </a:r>
          </a:p>
          <a:p>
            <a:pPr marL="800100" lvl="1" indent="-34290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it-IT" sz="2000" dirty="0" smtClean="0"/>
              <a:t>COMPITI CREATIVI (SCENEGGIATURE, NOVELLE, POESIE, PROPOSTE DI IDEE PER COMPITI CREATIVI)</a:t>
            </a:r>
          </a:p>
          <a:p>
            <a:pPr marL="800100" lvl="1" indent="-34290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it-IT" sz="2000" dirty="0" smtClean="0"/>
              <a:t>ASSISTENZA ALLA PROGRAMMAZIONE</a:t>
            </a:r>
          </a:p>
          <a:p>
            <a:pPr marL="800100" lvl="1" indent="-34290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it-IT" sz="2000" dirty="0" smtClean="0"/>
              <a:t>PERSONALIZZAZIONE E DIALOGHI CONTESTUALI (MANTENERE IL FILO LOGICO IN CONVERSAZIONI LUNGHE)</a:t>
            </a:r>
          </a:p>
          <a:p>
            <a:pPr marL="800100" lvl="1" indent="-34290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it-IT" sz="2000" dirty="0" smtClean="0"/>
              <a:t>MULTIMODALITA’: TESTO E IMMAGINI (ANALISI DI IMMAGINI)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740320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98438" y="325438"/>
            <a:ext cx="8988425" cy="76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it-IT" altLang="it-IT" sz="4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RIVOLUZIONE DELL’ AI</a:t>
            </a:r>
            <a:endParaRPr lang="it-IT" altLang="it-IT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98438" y="1628800"/>
            <a:ext cx="876605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dirty="0"/>
              <a:t>L'intelligenza artificiale rappresenta una </a:t>
            </a:r>
            <a:r>
              <a:rPr lang="it-IT" sz="2800" b="1" dirty="0"/>
              <a:t>rivoluzione culturale di </a:t>
            </a:r>
            <a:r>
              <a:rPr lang="it-IT" sz="2800" b="1" dirty="0" smtClean="0"/>
              <a:t>entità straordinaria</a:t>
            </a:r>
            <a:r>
              <a:rPr lang="it-IT" sz="2800" dirty="0" smtClean="0"/>
              <a:t>, </a:t>
            </a:r>
            <a:r>
              <a:rPr lang="it-IT" sz="2800" dirty="0"/>
              <a:t>trasformando radicalmente la nostra visione del mondo e la </a:t>
            </a:r>
            <a:r>
              <a:rPr lang="it-IT" sz="2800" b="1" dirty="0"/>
              <a:t>nostra comprensione del nostro ruolo nell'universo</a:t>
            </a:r>
            <a:r>
              <a:rPr lang="it-IT" sz="2800" dirty="0" smtClean="0"/>
              <a:t>.</a:t>
            </a:r>
          </a:p>
          <a:p>
            <a:pPr>
              <a:lnSpc>
                <a:spcPct val="150000"/>
              </a:lnSpc>
            </a:pPr>
            <a:endParaRPr lang="it-IT" sz="2800" dirty="0" smtClean="0"/>
          </a:p>
          <a:p>
            <a:pPr>
              <a:lnSpc>
                <a:spcPct val="150000"/>
              </a:lnSpc>
            </a:pPr>
            <a:r>
              <a:rPr lang="it-IT" sz="2800" dirty="0" smtClean="0"/>
              <a:t>Questa rivoluzione è </a:t>
            </a:r>
            <a:r>
              <a:rPr lang="it-IT" sz="2800" b="1" dirty="0" smtClean="0"/>
              <a:t>in corso</a:t>
            </a:r>
            <a:r>
              <a:rPr lang="it-IT" sz="2800" dirty="0" smtClean="0"/>
              <a:t>, ma noi non ce ne accorgiamo (Antonio Gramsci – Quaderni del carcere)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2661666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417466" y="116632"/>
            <a:ext cx="8229600" cy="936104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PROBLEMI INDOTTI DALL’AI (1)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timeo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Danaos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 dona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ferentes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Eneide)</a:t>
            </a:r>
            <a:endParaRPr lang="it-IT" alt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62856" y="1196752"/>
            <a:ext cx="777686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2600"/>
              </a:lnSpc>
              <a:buFont typeface="Wingdings" panose="05000000000000000000" pitchFamily="2" charset="2"/>
              <a:buChar char="q"/>
            </a:pPr>
            <a:r>
              <a:rPr lang="it-IT" sz="2800" dirty="0" smtClean="0"/>
              <a:t>IMPATTO SULL’OCCUPAZIONE </a:t>
            </a:r>
          </a:p>
          <a:p>
            <a:pPr>
              <a:lnSpc>
                <a:spcPts val="2600"/>
              </a:lnSpc>
            </a:pPr>
            <a:r>
              <a:rPr lang="it-IT" sz="2800" dirty="0"/>
              <a:t>	</a:t>
            </a:r>
            <a:r>
              <a:rPr lang="it-IT" sz="2800" dirty="0" smtClean="0"/>
              <a:t>(</a:t>
            </a:r>
            <a:r>
              <a:rPr lang="it-IT" sz="2000" dirty="0" err="1" smtClean="0"/>
              <a:t>Harari</a:t>
            </a:r>
            <a:r>
              <a:rPr lang="it-IT" sz="2000" dirty="0" smtClean="0"/>
              <a:t>: Homo Deus: Breve Storia per il Futuro</a:t>
            </a:r>
            <a:r>
              <a:rPr lang="it-IT" sz="2800" dirty="0" smtClean="0"/>
              <a:t>)</a:t>
            </a:r>
          </a:p>
          <a:p>
            <a:pPr marL="457200" indent="-457200">
              <a:lnSpc>
                <a:spcPts val="3500"/>
              </a:lnSpc>
              <a:buFont typeface="Wingdings" panose="05000000000000000000" pitchFamily="2" charset="2"/>
              <a:buChar char="q"/>
            </a:pPr>
            <a:r>
              <a:rPr lang="it-IT" sz="2800" dirty="0" smtClean="0"/>
              <a:t>VIOLAZIONE </a:t>
            </a:r>
            <a:r>
              <a:rPr lang="it-IT" sz="2800" dirty="0"/>
              <a:t>della </a:t>
            </a:r>
            <a:r>
              <a:rPr lang="it-IT" sz="2800" dirty="0" smtClean="0"/>
              <a:t>PRIVACY</a:t>
            </a:r>
          </a:p>
          <a:p>
            <a:pPr marL="457200" indent="-457200">
              <a:lnSpc>
                <a:spcPts val="3500"/>
              </a:lnSpc>
              <a:buFont typeface="Wingdings" panose="05000000000000000000" pitchFamily="2" charset="2"/>
              <a:buChar char="q"/>
            </a:pPr>
            <a:r>
              <a:rPr lang="it-IT" sz="2800" dirty="0" smtClean="0"/>
              <a:t>USO ILLECITO DI DATI PERSONALI </a:t>
            </a:r>
          </a:p>
          <a:p>
            <a:pPr marL="457200" indent="-457200">
              <a:lnSpc>
                <a:spcPts val="3500"/>
              </a:lnSpc>
              <a:buFont typeface="Wingdings" panose="05000000000000000000" pitchFamily="2" charset="2"/>
              <a:buChar char="q"/>
            </a:pPr>
            <a:r>
              <a:rPr lang="it-IT" sz="2800" dirty="0" smtClean="0"/>
              <a:t>VIOLAZIONE della PROPRIETA</a:t>
            </a:r>
            <a:r>
              <a:rPr lang="it-IT" sz="2800" dirty="0"/>
              <a:t>’ </a:t>
            </a:r>
            <a:r>
              <a:rPr lang="it-IT" sz="2800" dirty="0" smtClean="0"/>
              <a:t>INTELLETTUALE </a:t>
            </a:r>
            <a:r>
              <a:rPr lang="it-IT" sz="2000" dirty="0"/>
              <a:t>(9 giornali </a:t>
            </a:r>
            <a:r>
              <a:rPr lang="it-IT" sz="2000" dirty="0" smtClean="0"/>
              <a:t>contro </a:t>
            </a:r>
            <a:r>
              <a:rPr lang="it-IT" sz="2000" dirty="0" err="1" smtClean="0"/>
              <a:t>OpenAI</a:t>
            </a:r>
            <a:r>
              <a:rPr lang="it-IT" sz="2000" dirty="0" smtClean="0"/>
              <a:t>)</a:t>
            </a:r>
          </a:p>
          <a:p>
            <a:pPr marL="457200" indent="-457200">
              <a:lnSpc>
                <a:spcPts val="3500"/>
              </a:lnSpc>
              <a:buFont typeface="Wingdings" panose="05000000000000000000" pitchFamily="2" charset="2"/>
              <a:buChar char="q"/>
            </a:pPr>
            <a:r>
              <a:rPr lang="it-IT" sz="2800" dirty="0"/>
              <a:t>EQUITA’ e </a:t>
            </a:r>
            <a:r>
              <a:rPr lang="it-IT" sz="2800" dirty="0" smtClean="0"/>
              <a:t>PREGIUDIZI </a:t>
            </a:r>
            <a:r>
              <a:rPr lang="it-IT" sz="2800" dirty="0"/>
              <a:t>(</a:t>
            </a:r>
            <a:r>
              <a:rPr lang="it-IT" sz="2800" dirty="0" err="1"/>
              <a:t>Bias</a:t>
            </a:r>
            <a:r>
              <a:rPr lang="it-IT" sz="2800" dirty="0"/>
              <a:t>)</a:t>
            </a:r>
          </a:p>
          <a:p>
            <a:pPr marL="457200" indent="-457200">
              <a:lnSpc>
                <a:spcPts val="3500"/>
              </a:lnSpc>
              <a:buFont typeface="Wingdings" panose="05000000000000000000" pitchFamily="2" charset="2"/>
              <a:buChar char="q"/>
            </a:pPr>
            <a:r>
              <a:rPr lang="it-IT" sz="2800" dirty="0" smtClean="0"/>
              <a:t>ALGORITMI OPACHI (TRASPARENZA </a:t>
            </a:r>
            <a:r>
              <a:rPr lang="it-IT" sz="2800" dirty="0"/>
              <a:t>ed </a:t>
            </a:r>
            <a:r>
              <a:rPr lang="it-IT" sz="2800" dirty="0" smtClean="0"/>
              <a:t>INTERPRETABILITA’)</a:t>
            </a:r>
          </a:p>
          <a:p>
            <a:pPr marL="457200" indent="-457200">
              <a:lnSpc>
                <a:spcPts val="3500"/>
              </a:lnSpc>
              <a:buFont typeface="Wingdings" panose="05000000000000000000" pitchFamily="2" charset="2"/>
              <a:buChar char="q"/>
            </a:pPr>
            <a:r>
              <a:rPr lang="it-IT" sz="2800" dirty="0" smtClean="0"/>
              <a:t>RESPONSABILITA’ LEGALE</a:t>
            </a:r>
          </a:p>
          <a:p>
            <a:pPr marL="457200" indent="-457200">
              <a:lnSpc>
                <a:spcPts val="3500"/>
              </a:lnSpc>
              <a:buFont typeface="Wingdings" panose="05000000000000000000" pitchFamily="2" charset="2"/>
              <a:buChar char="q"/>
            </a:pPr>
            <a:r>
              <a:rPr lang="it-IT" sz="2800" dirty="0" smtClean="0"/>
              <a:t>DISINFORMAZIONE </a:t>
            </a:r>
            <a:r>
              <a:rPr lang="it-IT" sz="2800" dirty="0"/>
              <a:t>/ </a:t>
            </a:r>
            <a:r>
              <a:rPr lang="it-IT" sz="2800" dirty="0" smtClean="0"/>
              <a:t>CENSURA</a:t>
            </a:r>
            <a:endParaRPr lang="it-IT" sz="2000" dirty="0"/>
          </a:p>
          <a:p>
            <a:pPr marL="457200" indent="-457200">
              <a:lnSpc>
                <a:spcPts val="3500"/>
              </a:lnSpc>
              <a:buFont typeface="Wingdings" panose="05000000000000000000" pitchFamily="2" charset="2"/>
              <a:buChar char="q"/>
            </a:pPr>
            <a:r>
              <a:rPr lang="it-IT" sz="2800" dirty="0" smtClean="0"/>
              <a:t>ETICA DELLE DECISIONI AUTONOME</a:t>
            </a:r>
          </a:p>
        </p:txBody>
      </p:sp>
    </p:spTree>
    <p:extLst>
      <p:ext uri="{BB962C8B-B14F-4D97-AF65-F5344CB8AC3E}">
        <p14:creationId xmlns:p14="http://schemas.microsoft.com/office/powerpoint/2010/main" val="17395727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510952" y="130622"/>
            <a:ext cx="8229600" cy="70609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3600" dirty="0">
                <a:latin typeface="Arial" panose="020B0604020202020204" pitchFamily="34" charset="0"/>
                <a:cs typeface="Arial" panose="020B0604020202020204" pitchFamily="34" charset="0"/>
              </a:rPr>
              <a:t>PROBLEMI INDOTTI DALL’AI (</a:t>
            </a:r>
            <a:r>
              <a:rPr lang="it-IT" alt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it-IT" alt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18773" y="764704"/>
            <a:ext cx="9036496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500"/>
              </a:lnSpc>
              <a:buFont typeface="Wingdings" panose="05000000000000000000" pitchFamily="2" charset="2"/>
              <a:buChar char="q"/>
            </a:pPr>
            <a:r>
              <a:rPr lang="it-IT" sz="2800" dirty="0"/>
              <a:t>CONFORMITA’ alla </a:t>
            </a:r>
            <a:r>
              <a:rPr lang="it-IT" sz="2800" dirty="0" smtClean="0"/>
              <a:t>NORMATIVA</a:t>
            </a:r>
          </a:p>
          <a:p>
            <a:pPr marL="457200" indent="-457200">
              <a:lnSpc>
                <a:spcPts val="3500"/>
              </a:lnSpc>
              <a:buFont typeface="Wingdings" panose="05000000000000000000" pitchFamily="2" charset="2"/>
              <a:buChar char="q"/>
            </a:pPr>
            <a:r>
              <a:rPr lang="it-IT" sz="2800" dirty="0" smtClean="0"/>
              <a:t>ALLINEAMENTO </a:t>
            </a:r>
            <a:r>
              <a:rPr lang="it-IT" sz="2800" dirty="0"/>
              <a:t>AI VALORI UMANI </a:t>
            </a:r>
            <a:r>
              <a:rPr lang="it-IT" sz="2000" dirty="0" smtClean="0"/>
              <a:t>(</a:t>
            </a:r>
            <a:r>
              <a:rPr lang="it-IT" sz="2000" dirty="0"/>
              <a:t>dignità, diritti, libertà, diversità culturale</a:t>
            </a:r>
            <a:r>
              <a:rPr lang="it-IT" sz="2000" dirty="0" smtClean="0"/>
              <a:t>)</a:t>
            </a:r>
          </a:p>
          <a:p>
            <a:pPr marL="457200" indent="-45720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it-IT" sz="2800" dirty="0" smtClean="0"/>
              <a:t>L’AI CI STA RENDENDO STUPIDI O IGNORANTI ? </a:t>
            </a:r>
            <a:r>
              <a:rPr lang="it-IT" sz="2000" dirty="0" smtClean="0"/>
              <a:t>(se deleghiamo il pensiero ai </a:t>
            </a:r>
            <a:r>
              <a:rPr lang="it-IT" sz="2000" dirty="0" err="1" smtClean="0"/>
              <a:t>chatbot</a:t>
            </a:r>
            <a:r>
              <a:rPr lang="it-IT" sz="2000" dirty="0" smtClean="0"/>
              <a:t>)</a:t>
            </a:r>
            <a:endParaRPr lang="it-IT" sz="2800" dirty="0" smtClean="0"/>
          </a:p>
          <a:p>
            <a:pPr marL="457200" indent="-45720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it-IT" sz="2800" dirty="0" smtClean="0"/>
              <a:t>IMPATTO AMBIENTALE (</a:t>
            </a:r>
            <a:r>
              <a:rPr lang="it-IT" sz="2000" dirty="0" smtClean="0"/>
              <a:t>consumi </a:t>
            </a:r>
            <a:r>
              <a:rPr lang="it-IT" sz="2000" dirty="0"/>
              <a:t>energetici </a:t>
            </a:r>
            <a:r>
              <a:rPr lang="it-IT" sz="2800" dirty="0"/>
              <a:t>- </a:t>
            </a:r>
            <a:r>
              <a:rPr lang="it-IT" sz="2000" dirty="0"/>
              <a:t>Il Texas avvisa Big </a:t>
            </a:r>
            <a:r>
              <a:rPr lang="it-IT" sz="2000" dirty="0" err="1"/>
              <a:t>Tech</a:t>
            </a:r>
            <a:r>
              <a:rPr lang="it-IT" sz="2000" dirty="0"/>
              <a:t>: nuovi data center solo se costruisci anche centrali elettriche</a:t>
            </a:r>
            <a:r>
              <a:rPr lang="it-IT" sz="2800" dirty="0"/>
              <a:t>)</a:t>
            </a:r>
            <a:endParaRPr lang="it-IT" sz="2800" dirty="0" smtClean="0"/>
          </a:p>
          <a:p>
            <a:pPr marL="457200" indent="-457200">
              <a:lnSpc>
                <a:spcPts val="3500"/>
              </a:lnSpc>
              <a:buFont typeface="Wingdings" panose="05000000000000000000" pitchFamily="2" charset="2"/>
              <a:buChar char="q"/>
            </a:pPr>
            <a:r>
              <a:rPr lang="it-IT" sz="2800" dirty="0"/>
              <a:t>ASSENZA DI NORMATIVA SULLO </a:t>
            </a:r>
            <a:r>
              <a:rPr lang="it-IT" sz="2800" dirty="0" smtClean="0"/>
              <a:t>SVILUPPO </a:t>
            </a:r>
            <a:r>
              <a:rPr lang="it-IT" sz="2800" dirty="0"/>
              <a:t>E L’USO DELL’AI</a:t>
            </a:r>
          </a:p>
          <a:p>
            <a:pPr marL="457200" indent="-457200">
              <a:lnSpc>
                <a:spcPts val="3500"/>
              </a:lnSpc>
              <a:buFont typeface="Wingdings" panose="05000000000000000000" pitchFamily="2" charset="2"/>
              <a:buChar char="q"/>
            </a:pPr>
            <a:r>
              <a:rPr lang="it-IT" sz="2800" dirty="0"/>
              <a:t>COINVOLGIMENTO DELLE «BIG TECH»</a:t>
            </a:r>
          </a:p>
          <a:p>
            <a:pPr marL="457200" indent="-45720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it-IT" sz="2800" dirty="0" smtClean="0"/>
              <a:t>PROBLEMI TECNICI: AFFIDABILITA’ </a:t>
            </a:r>
            <a:r>
              <a:rPr lang="it-IT" sz="2000" dirty="0" smtClean="0"/>
              <a:t>(risultati coerenti con aspettative)</a:t>
            </a:r>
            <a:r>
              <a:rPr lang="it-IT" sz="2800" dirty="0" smtClean="0"/>
              <a:t> / SICUREZZA </a:t>
            </a:r>
            <a:r>
              <a:rPr lang="it-IT" sz="2000" dirty="0" smtClean="0"/>
              <a:t>(resistenza attacchi malevoli / no output pericolosi)</a:t>
            </a:r>
            <a:r>
              <a:rPr lang="it-IT" sz="2800" dirty="0" smtClean="0"/>
              <a:t> ROBUSTEZZA </a:t>
            </a:r>
            <a:r>
              <a:rPr lang="it-IT" sz="2000" dirty="0" smtClean="0"/>
              <a:t>(prestazioni accettabili anche in condizioni anomale)</a:t>
            </a:r>
            <a:r>
              <a:rPr lang="it-IT" sz="2800" dirty="0" smtClean="0"/>
              <a:t> / ALLUCINAZIONI</a:t>
            </a:r>
          </a:p>
        </p:txBody>
      </p:sp>
    </p:spTree>
    <p:extLst>
      <p:ext uri="{BB962C8B-B14F-4D97-AF65-F5344CB8AC3E}">
        <p14:creationId xmlns:p14="http://schemas.microsoft.com/office/powerpoint/2010/main" val="1752988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449673" y="27856"/>
            <a:ext cx="8229600" cy="70609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3600" dirty="0">
                <a:latin typeface="Arial" panose="020B0604020202020204" pitchFamily="34" charset="0"/>
                <a:cs typeface="Arial" panose="020B0604020202020204" pitchFamily="34" charset="0"/>
              </a:rPr>
              <a:t>PROBLEMI INDOTTI DALL’AI </a:t>
            </a:r>
            <a:r>
              <a:rPr lang="it-IT" alt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it-IT" alt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764704"/>
            <a:ext cx="9144000" cy="6106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800" dirty="0" smtClean="0"/>
              <a:t> SORVEGLIANZA E MANIPOLAZIONE INFORMAZIONI</a:t>
            </a:r>
          </a:p>
          <a:p>
            <a:pPr>
              <a:lnSpc>
                <a:spcPct val="100000"/>
              </a:lnSpc>
            </a:pPr>
            <a:r>
              <a:rPr lang="it-IT" sz="28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 smtClean="0"/>
              <a:t>L’AI FACILITA LA RACCOLTA DI DATI IN MODO CAPILLARE, CONSENTENDO A GOVERNI ED AZIENDE DI MONITORARE LE ATTIVITA’ DEGLI INDIVIDUI SU LARGA SCALA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 </a:t>
            </a:r>
            <a:r>
              <a:rPr lang="it-IT" sz="2400" dirty="0" smtClean="0"/>
              <a:t>QUESTO PORTA ALLA VIOLAZIONE DELLA PRIVACY DELLE PERSONE ED ALL’ISTITUZIONE DI SISTEMI DI CONTROLLO SOCIALE INVASIVI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 smtClean="0"/>
              <a:t>L’AI E’ ANCHE UNO STRUMENTO POTENTISSIMO PER MANIPOLARE INFORMAZIONI E CREARE CONTENUTI CHE POSSONO ESSERE USATI PER INFLUENZARE L’OPINIONE PUBBLICA (DEEPFAKE)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it-IT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 smtClean="0"/>
              <a:t>SENZA NORMATIVE ETICHE E GIURIDICHE RIGOROSE, LE TECNOLOGIE AI DIVERRANNO UN’ARMA PER MANIPOLARE LA PERCEZIONE PUBBLICA E LIMITARE LE LIBERTA’ INDIVIDUALI</a:t>
            </a:r>
            <a:endParaRPr lang="it-IT" sz="2400" dirty="0"/>
          </a:p>
        </p:txBody>
      </p:sp>
      <p:sp>
        <p:nvSpPr>
          <p:cNvPr id="5" name="Freccia in giù 4"/>
          <p:cNvSpPr/>
          <p:nvPr/>
        </p:nvSpPr>
        <p:spPr bwMode="auto">
          <a:xfrm>
            <a:off x="4067944" y="4797152"/>
            <a:ext cx="484632" cy="576064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3148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87" y="1556792"/>
            <a:ext cx="7588529" cy="452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78171" y="296108"/>
            <a:ext cx="8229600" cy="1143000"/>
          </a:xfr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>
              <a:lnSpc>
                <a:spcPts val="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LEGGI </a:t>
            </a:r>
            <a:r>
              <a:rPr lang="it-IT" altLang="it-IT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 ROBOTICA</a:t>
            </a:r>
            <a:br>
              <a:rPr lang="it-IT" altLang="it-IT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Isaac </a:t>
            </a:r>
            <a:r>
              <a:rPr lang="it-IT" altLang="it-I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Asimov </a:t>
            </a:r>
            <a:r>
              <a:rPr lang="it-IT" altLang="it-IT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1942</a:t>
            </a:r>
            <a:r>
              <a:rPr lang="it-IT" altLang="it-IT" sz="4400" b="1" dirty="0">
                <a:solidFill>
                  <a:schemeClr val="tx1"/>
                </a:solidFill>
              </a:rPr>
              <a:t/>
            </a:r>
            <a:br>
              <a:rPr lang="it-IT" altLang="it-IT" sz="4400" b="1" dirty="0">
                <a:solidFill>
                  <a:schemeClr val="tx1"/>
                </a:solidFill>
              </a:rPr>
            </a:br>
            <a:r>
              <a:rPr lang="it-IT" altLang="it-IT" sz="4400" b="1" dirty="0" smtClean="0">
                <a:solidFill>
                  <a:schemeClr val="tx1"/>
                </a:solidFill>
              </a:rPr>
              <a:t/>
            </a:r>
            <a:br>
              <a:rPr lang="it-IT" altLang="it-IT" sz="4400" b="1" dirty="0" smtClean="0">
                <a:solidFill>
                  <a:schemeClr val="tx1"/>
                </a:solidFill>
              </a:rPr>
            </a:br>
            <a:endParaRPr lang="it-IT" altLang="it-IT" sz="2800" b="1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27887" y="1867831"/>
            <a:ext cx="7732545" cy="421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it-IT" sz="2400" dirty="0"/>
              <a:t>Un robot non può danneggiare l’umanità o, con la sua inazione, permettere che l’umanità venga danneggiata.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it-IT" sz="2400" dirty="0"/>
              <a:t>Un robot non può ferire un essere umano o, per inerzia, permettere che un essere umano venga danneggiato.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it-IT" sz="2400" dirty="0"/>
              <a:t>Un robot deve obbedire agli ordini impartiti dagli esseri umani, tranne nei casi in cui tali ordini siano in conflitto con la Prima Legge.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it-IT" sz="2400" dirty="0"/>
              <a:t>Un robot deve proteggere la propria esistenza, purché tale protezione non sia in conflitto con la Prima o la Seconda </a:t>
            </a:r>
            <a:r>
              <a:rPr lang="it-IT" sz="2400" dirty="0" smtClean="0"/>
              <a:t>Legge.</a:t>
            </a:r>
            <a:endParaRPr lang="it-IT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1988840"/>
            <a:ext cx="8229600" cy="2232248"/>
          </a:xfrm>
          <a:ln/>
        </p:spPr>
        <p:txBody>
          <a:bodyPr/>
          <a:lstStyle/>
          <a:p>
            <a:pPr lvl="0" algn="ctr" hangingPunct="0">
              <a:lnSpc>
                <a:spcPct val="93000"/>
              </a:lnSpc>
            </a:pPr>
            <a:r>
              <a:rPr lang="it-IT" sz="5400" kern="1200" dirty="0">
                <a:latin typeface="Arial" charset="0"/>
                <a:ea typeface="Microsoft YaHei" charset="-122"/>
              </a:rPr>
              <a:t>L’ALBA DELL’AI</a:t>
            </a:r>
            <a:br>
              <a:rPr lang="it-IT" sz="5400" kern="1200" dirty="0">
                <a:latin typeface="Arial" charset="0"/>
                <a:ea typeface="Microsoft YaHei" charset="-122"/>
              </a:rPr>
            </a:br>
            <a:r>
              <a:rPr lang="it-IT" sz="4400" kern="1200" dirty="0">
                <a:latin typeface="Arial" charset="0"/>
                <a:ea typeface="Microsoft YaHei" charset="-122"/>
              </a:rPr>
              <a:t/>
            </a:r>
            <a:br>
              <a:rPr lang="it-IT" sz="4400" kern="1200" dirty="0">
                <a:latin typeface="Arial" charset="0"/>
                <a:ea typeface="Microsoft YaHei" charset="-122"/>
              </a:rPr>
            </a:br>
            <a:r>
              <a:rPr lang="it-IT" sz="4400" kern="1200" dirty="0" smtClean="0">
                <a:latin typeface="Arial" charset="0"/>
                <a:ea typeface="Microsoft YaHei" charset="-122"/>
              </a:rPr>
              <a:t>PARTE PRIMA</a:t>
            </a:r>
            <a:endParaRPr lang="it-IT" sz="4400" kern="1200" dirty="0"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4723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val 1"/>
          <p:cNvSpPr>
            <a:spLocks noChangeArrowheads="1"/>
          </p:cNvSpPr>
          <p:nvPr/>
        </p:nvSpPr>
        <p:spPr bwMode="auto">
          <a:xfrm>
            <a:off x="1619672" y="1307307"/>
            <a:ext cx="5221288" cy="5338762"/>
          </a:xfrm>
          <a:prstGeom prst="ellipse">
            <a:avLst/>
          </a:prstGeom>
          <a:solidFill>
            <a:srgbClr val="FFFF00"/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36132"/>
            <a:ext cx="2043113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01956"/>
            <a:ext cx="2043113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65547"/>
            <a:ext cx="1928813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98438" y="325438"/>
            <a:ext cx="8988425" cy="76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it-IT" altLang="it-IT" sz="4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RIVOLUZIONE DELL’ AI</a:t>
            </a:r>
            <a:endParaRPr lang="it-IT" altLang="it-IT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2" y="1232773"/>
            <a:ext cx="200342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907148"/>
            <a:ext cx="195262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316" y="5138659"/>
            <a:ext cx="2093913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KgAsgMBIgACEQEDEQH/xAAbAAACAwEBAQAAAAAAAAAAAAACAwABBAUGB//EAD0QAAEDAgQBCgQDBgcBAAAAAAEAAgMEEQUSITFBBhMiUWFxcoGRsSMyocEzQlIUFYLC0eEWJCVjorLxB//EABcBAQEBAQAAAAAAAAAAAAAAAAABAgP/xAAaEQEBAQEBAQEAAAAAAAAAAAAAAREhQQIx/9oADAMBAAIRAxEAPwDFJBoVz6qGxZ2u+xXflZcHwrmVbPwvF9iuMrtWB0VrDsS3RLoPj1SnsXSVixgMeiAsW0s0SnN1WmWUsVZdE8tVBqBIYplT8qotQJsqLbub3rRluEFspBzW70Dw3RUW6pzGXYCpl1QLso5uhTMmqvKgWxvRCPIiDUbWnggARZtExsaNjTxTg1TVKZHqmvj+Ge5HEOkmlvQcs1YjI+iO5WnRt+G3uCiitL26LnVrNI/H9ium7ULBVjpReP8AlKxG6Q5nskyM1WojRLe1bYrG5qS5uq2Obos7hqtxlnLUNk5zdVWRUKA1RFqLJqiLbIhIFj2LynK1sjKxgfM10TmgsYPy6A7ea9e5txoL9fcvKcrIyJYnEi5AAPHS9x9WrU6la+RTpXsnjdL8MA5WHcHT0vf6L04bpruvNcjYw2nkkIGvHrNzp9F6ho01UpA21Vltwi4qHZRQNbZNY3RCwJrAoomNTwy4QMC0x/L5qBTWWKaG9E9yu2qYApVgo29BvcFSKIfCZ4QosqM7LFV/NF4/sVrvdY6kdKPx/YqRqqKW8JxGiU9bZIcNElw1T3JLgqhLhqqsmEaqrKoBQhEQL3J8l18JwptRhlRXzWsHc3E3t3JTR56pqYKVueeVrB2nU9wXlcXxk1MjhA1og2DZGh1z12Oi9RhuFRVPKLEJJKdjhFAwEFt7lzjqfJpW2rw2iYCG0UO24jarLnYWb+vHYXj7qQBk7WugP5Y2tZk7QAACV6mhxKhrmj9mqI3PP5L2cPJdHDKGEAWp4x19EIcfwwR4rg1XFGAx730zjbrGYf8AVyX60zAgdiotuvSYzQwtwWCqisJI3828jiCNPSy4GUWIHWohYFkxh0QhqNrUU6LZaBsso0C1Md0QoLa2/qnuZZl+xKY5NJ6BUVcLvgs8IUVwH4EfhHsogADU9yy1Hys8f2K121WWp0y+JZjdUePelP3TeCU/daYLcNElycQlvVCyhKK/BQtsqFEajWy75mdByMjLAQ4zusRxN1wXA30BW7HMbw+g5O4RQVFQ1s0j3yvYASWNzHU9WvsoNXJORn7/AKqhqWZ21cTX84Nxkyi3f07jzTMYom09dNDmLgxxAISMBP8Ar0UwP69e8f2XW5VNtjcxGzg1w8wgwUEDecG+pt2rrcs4WQy4bRwDLGJOcJ7ctv5/ouXQ6Tx9rgury5dbEKY3+XNv/CoMNO6SbknVNcB8KdmcE34gfdcV3EdSz4XytoXVeI4QIpctUXCOUgZc7TcetiFp/KrELuiY4WN1A26vIqDZZ1gFoGyRELLS1QRu6cNj3KmkX1RyEc2bdSihh/Bj8IUQwH4MfhHsqQNOyyVOw71pJ0WWo+Ud491FqflSyivogfutIopbwjOyAhAqyh0ROQKgXddz2LyX/wBIpDScpTHG0ZZaWBzLcRkA9wV6yQPLCI7ZiLNvtdIxmtixLlO2mlggnbRRc0yVzLu6ANjfvY4+aiKmmmpaMzU7zFPC3M1w3BAXL5Q8t8XfWsN6d7hCwOJi3IHYbLsVDYzE9s9uacC12Y6WOm/D+68jiWHYW2aGGnrS6R8gBbnDw0en3VKJvLbGmvaWup2EEaiK/uvZx4hWYpXVdXV1Tpw97RG4gANGUEiw7SvnWGQ0ZkhkxCZ0UbnuaQ0ajQWOnaV73Cjh0UIp8Pnhc22bK2QOJ7fZEeT5L0NT/jTD6RsT3OZWMzWbfo59T6XXvthZcGurqzCMahq6KUxZtwNnXNrHr1t5ErvVLI455OZc90ch5xmc3Ia7pAdwBt5IqgrCWEbTogawapt7JLDqmOdZQGCeCc+5YLrPHIOKc5wLdFAUI+DH4QopAfgx+EeypABKzznoDxD3TCUqf5B4h7pGlFCQi4JUhsFUEo7ZCDcBFbRAojVCQnEICFQq5Y5rx+U3t1rBhtKWVVbVSyc5I5xDTlsbnU+5W+QXFgbHuWGjiLMWxCARxZaQRxySAkOc8jXfTdEc7lQ1xjFw50XNvaQHfm6Nrj1Xmqanq3VdPUUkL5zEWPNtNnXsfQL1PLGldJh1LNEyVzWyPE7YhfQgZSR1Ag+q5HIySQ1E4c85AxoAJ2Nz/Qq6jBU4LiogPOYfKxrNXOuDYW71swRszp5YotZiYy1+2UZwT9F7DH381gla+9jzJF9t9F4jkzSVGJYxS80yodmmZzsgvbKHXdmPcAlHtcapoZqa8pygaAje9xa2h6vqtdLZ9LCRsI2gddgLa9qz4+yYYVXPhdkdAwvJsLEN4HvW0hgs+Mktla2YEm987Q77qKqymysbISUBsTClN3TCbKCNOqYXdBAwpj/kQVE74bPCFEEf4be4K0EJSpj0PMe6IlBN8nmPcKKh2CAjVMslv0CosBFshGwRIKO6hChOqvggWRtcXF9rpUYjo63EGkXfiExqWObqHcbdls1rJxS8vTzBrc1rXPV1IOlSw/5ITfqkLfZVi9FTjC6erETGzPky52tsSB/6Vow8F+BVDeMdQHfQBLx5+XB8Nb1mR/1sp6M9NBBWVUMFTE2SNz9WOGhI1GneF0Y6cR4q2la0NtKGANFgNVy6d/NVEMl7ZZGknzXpYm5+Vma1tTJ/xv7oR5fGTkfVQZWlssjoiXNzAXJ37PdSoyh7WR/hxsbGzwtFh7JlW69XOf8Add7lZytRFg2UJQm/BQX4oCYmHdLaUZKAgdFd9kAdoqJ6JUDoz0G9wURQn4TPCFSBROqCb5PMe6tBOeh5j3UUwbBC4aoj8xVOVEbsrJQgqHVBRKl9FDopdBY+VLVk6IMyI62HyyjCa2KmYx87y3IHkhuxJvbXZpXBxmuqXYjhuH1bGNkhpJJHGMktcHOu0667A37V18Eka2tcXnaF5AHXtfyuuXjD6aoxh0jif2iOkZGwH9Avc+pKL4PFS792VRjNnthcRbsF13sBrsQq8WgxSSGAUdRTxut0ucAeABfz+i5Tmh8TmkXa5pB7updPBp4IsHYyJxMIoeba+/5W8fID6JUjBKc0kjjxcT9Ulw1Vl19Qbg63QudqrFRRU43ar4IiNKMaoArBsVAZboluFgmZlRPSCofH+G3uCiGM/DZ3BWgzXQTn4bvJQOb+pvqlzvaInHM3brWVagdEJKS2dhGr2jzCISMOz2nzQMuoSl52/qb6qy5v6mqiyVSrM3rB7lVxwQETolqyUF0AxPEWLUjr2Mgki33u3N/KuJUuLuV7r65aUWH8P912+aEk9O8uymOUOHbuD9CVzJKeM8oampLukymZZvXfMPsqO5URtkpZYnC4exzfpZcnk1VOZySldncHRQ1LQRw3P3XXZIxzb5hqdNd1ycMo2Q4didEJCWF8rA7qDmN/qg6FDZtBTgbCJvsE21+F0EWVsbG8GtAHoizjggK1m7WVngllyq6A7pjPmSQVYdZyBrgl23PYqa/dWXEggKDRE/4TPCFEtj2ZG36lSDqEoSiIQFcnVAoTZVwQlARehL0ChKIsuQ57A9mqouNtBdJkc4gjKgZnuAb+Sou7LIS88W/VAZAN2oGOlDWkngLrj4TVQT4rWGGaN942jouuei59zbszD1VY/XEUD4INJpgWi5tpx/p5rznJicU+IZ3XyOaWm2+y3Jxi3r3+c7XXIlrIYsQkj51ge57S5ubXZmnpZaP3rBra9+N14aumNTis9S0DM6TM03tYDb7J8zpa+j5uFz5qZljoq1tRSxSWsXNBI7eK0ZgdlG4cCpmSg5GCsgw5WCgCIFAYPZdEPChBPBWC5Af8KpXdypARegL1aiBTnoS9UoqKzKi9WogU55OgB70NjfU37lFEF7dShtxVKIhFVS09SzLPEyQDYOCz02GUVO/NFSxNcddAooqNuSNzSCxvosD8JoDLnNHCSeJCiig3xxxsaGtaGgcAjsBsqUQSymo2UUQWHOCISOUURRCQ8TZGH9t1FFAWdRRR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867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864096"/>
          </a:xfrm>
          <a:ln/>
        </p:spPr>
        <p:txBody>
          <a:bodyPr/>
          <a:lstStyle/>
          <a:p>
            <a:pPr lvl="0" algn="ctr" hangingPunct="0">
              <a:lnSpc>
                <a:spcPct val="93000"/>
              </a:lnSpc>
            </a:pPr>
            <a:r>
              <a:rPr lang="it-IT" sz="4400" kern="1200" dirty="0" smtClean="0">
                <a:latin typeface="Arial" charset="0"/>
                <a:ea typeface="Microsoft YaHei" charset="-122"/>
              </a:rPr>
              <a:t>OPTIMUS</a:t>
            </a:r>
            <a:endParaRPr lang="it-IT" sz="4400" kern="1200" dirty="0">
              <a:latin typeface="Arial" charset="0"/>
              <a:ea typeface="Microsoft YaHei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1546470"/>
            <a:ext cx="369098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088213" y="5373216"/>
            <a:ext cx="6626109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ELON MUSK – 10 OTTOBRE 2024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607070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4543"/>
            <a:ext cx="7904162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-252536" y="332656"/>
            <a:ext cx="9577064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INTELLIGENZA NATURALE ED ARTIFICIALE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08500"/>
            <a:ext cx="1704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83915" y="3386319"/>
            <a:ext cx="3952081" cy="107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COS’E’ L’INTELLIGENZA ?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52102" y="1955409"/>
            <a:ext cx="3716863" cy="156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COS’E’ L’INTELLIGENZA </a:t>
            </a:r>
            <a:r>
              <a:rPr lang="it-IT" altLang="it-IT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ARTIFICIALE ?</a:t>
            </a:r>
            <a:endParaRPr lang="it-IT" altLang="it-IT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78" y="3925968"/>
            <a:ext cx="2652713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auto">
          <a:xfrm>
            <a:off x="3529968" y="4035963"/>
            <a:ext cx="2554199" cy="457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" name="Rettangolo 1"/>
          <p:cNvSpPr/>
          <p:nvPr/>
        </p:nvSpPr>
        <p:spPr bwMode="auto">
          <a:xfrm>
            <a:off x="940193" y="2132857"/>
            <a:ext cx="6761142" cy="468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15616" y="6165304"/>
            <a:ext cx="24878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301041"/>
            <a:ext cx="8141075" cy="722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t-IT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INTELLIGENZA NATURALE </a:t>
            </a:r>
            <a:r>
              <a:rPr lang="it-IT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it-IT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55577" y="1392537"/>
            <a:ext cx="727280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it-IT" sz="2400" dirty="0" smtClean="0"/>
              <a:t> CARTESIO: L’INTELLIGENZA RISIEDE NELLA MENTE (O ANIMA), CHE E’ IMMATERIALE E NON SOGGETTA ALLE LEGGI DELLA FISICA, ED E’ DISTINTA DAL CORPO FISICO (DUALISMO MENTE-CORPO)</a:t>
            </a:r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q"/>
            </a:pPr>
            <a:endParaRPr lang="it-IT" sz="2400" dirty="0" smtClean="0"/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it-IT" sz="2400" dirty="0" smtClean="0"/>
              <a:t> L’INTELLIGENZA E’ UNA MANIFESTAZIONE EMERGENTE DI PROCESSI FISICI CHE AVVENGONO NEL CERVELLO E NEL SISTEMA NERVOSO (VISIONE MATERIALISTA DELL’INTELLIGENZA)</a:t>
            </a:r>
          </a:p>
        </p:txBody>
      </p:sp>
    </p:spTree>
    <p:extLst>
      <p:ext uri="{BB962C8B-B14F-4D97-AF65-F5344CB8AC3E}">
        <p14:creationId xmlns:p14="http://schemas.microsoft.com/office/powerpoint/2010/main" val="28690454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 bwMode="auto">
          <a:xfrm>
            <a:off x="909686" y="2242853"/>
            <a:ext cx="7232207" cy="39202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15616" y="6165304"/>
            <a:ext cx="24878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301041"/>
            <a:ext cx="9051580" cy="722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t-IT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INTELLIGENZA NATURALE </a:t>
            </a:r>
            <a:r>
              <a:rPr lang="it-IT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(1BIS)</a:t>
            </a:r>
            <a:endParaRPr lang="it-IT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3568" y="1438080"/>
            <a:ext cx="770485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it-IT" sz="2400" dirty="0" smtClean="0"/>
              <a:t> L’INTELLIGENZA E’ UN EPIFENOMENO DELL’ATTIVITA’ NEURALE, CHE PERO’ E’ FUNZIONALMENTE INTEGRATO A QUESTA, NEL SENSO CHE HA LA CAPACITA’ DI INFLUIRE ATTIVAMENTE SULL’ELABORAZIONE COGNITIVA E COMPORTAMENTALE (POSIZIONE EMERGENTISTA E FUNZIONALISTA)</a:t>
            </a:r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q"/>
            </a:pPr>
            <a:endParaRPr lang="it-IT" sz="2400" dirty="0"/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it-IT" sz="2400" smtClean="0"/>
              <a:t>(ESEMPI DELL’OMBRA, DEL FISCHIO DEL BOLLITORE, DEL RUMORE DEL MOTORE)</a:t>
            </a: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1547908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7405</TotalTime>
  <Words>1963</Words>
  <Application>Microsoft Office PowerPoint</Application>
  <PresentationFormat>Presentazione su schermo (4:3)</PresentationFormat>
  <Paragraphs>250</Paragraphs>
  <Slides>33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33</vt:i4>
      </vt:variant>
    </vt:vector>
  </HeadingPairs>
  <TitlesOfParts>
    <vt:vector size="36" baseType="lpstr">
      <vt:lpstr>Tema di Office</vt:lpstr>
      <vt:lpstr>Tema di Office</vt:lpstr>
      <vt:lpstr>Tema di Office</vt:lpstr>
      <vt:lpstr>INTELLIGENZA ARTIFICIALE</vt:lpstr>
      <vt:lpstr>Presentazione standard di PowerPoint</vt:lpstr>
      <vt:lpstr>Presentazione standard di PowerPoint</vt:lpstr>
      <vt:lpstr>L’ALBA DELL’AI  PARTE PRIMA</vt:lpstr>
      <vt:lpstr>Presentazione standard di PowerPoint</vt:lpstr>
      <vt:lpstr>OPTIMUS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L’ALBA DELL’AI  PARTE SECONDA</vt:lpstr>
      <vt:lpstr>L’ALBA DELL’AI</vt:lpstr>
      <vt:lpstr>Presentazione standard di PowerPoint</vt:lpstr>
      <vt:lpstr>Presentazione standard di PowerPoint</vt:lpstr>
      <vt:lpstr>Presentazione standard di PowerPoint</vt:lpstr>
      <vt:lpstr>STATO ATTUALE DELL’AI</vt:lpstr>
      <vt:lpstr>MODELLI AI - STATO ATTUALE </vt:lpstr>
      <vt:lpstr>APPLICAZIONI DELL’AI (1) - ANI</vt:lpstr>
      <vt:lpstr>APPLICAZIONI DELL’AI (2) - ANI</vt:lpstr>
      <vt:lpstr>GUIDA AUTONOMA VEICOLI (1) (AV – AUTONOMOUS VEHICLES)</vt:lpstr>
      <vt:lpstr>GUIDA AUTONOMA VEICOLI (2) (AV – AUTONOMOUS VEHICLES)</vt:lpstr>
      <vt:lpstr>STATO ATTUALE DELL’AI: AI GENERATIVA CHATGPT:  L’ENFANT PRODIGE </vt:lpstr>
      <vt:lpstr>STATO ATTUALE DELL’AI: AI GENERATIVA CHATGPT:  L’ENFANT PRODIGE </vt:lpstr>
      <vt:lpstr>PROBLEMI INDOTTI DALL’AI (1) (timeo Danaos et dona ferentes – Eneide)</vt:lpstr>
      <vt:lpstr>PROBLEMI INDOTTI DALL’AI (2)</vt:lpstr>
      <vt:lpstr>PROBLEMI INDOTTI DALL’AI (3)</vt:lpstr>
      <vt:lpstr>LE LEGGI DELLA ROBOTICA Isaac Asimov – 1942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INTELLIGENZA ARTIFICIALE</dc:title>
  <dc:creator>Giorgio Leskovic</dc:creator>
  <cp:lastModifiedBy>Giorgio</cp:lastModifiedBy>
  <cp:revision>705</cp:revision>
  <cp:lastPrinted>1601-01-01T00:00:00Z</cp:lastPrinted>
  <dcterms:created xsi:type="dcterms:W3CDTF">1601-01-01T00:00:00Z</dcterms:created>
  <dcterms:modified xsi:type="dcterms:W3CDTF">2024-11-19T14:35:29Z</dcterms:modified>
</cp:coreProperties>
</file>