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8"/>
  </p:notesMasterIdLst>
  <p:sldIdLst>
    <p:sldId id="396" r:id="rId2"/>
    <p:sldId id="400" r:id="rId3"/>
    <p:sldId id="346" r:id="rId4"/>
    <p:sldId id="397" r:id="rId5"/>
    <p:sldId id="399" r:id="rId6"/>
    <p:sldId id="398" r:id="rId7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0FC1"/>
    <a:srgbClr val="8EB4E3"/>
    <a:srgbClr val="D6E2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662" autoAdjust="0"/>
  </p:normalViewPr>
  <p:slideViewPr>
    <p:cSldViewPr>
      <p:cViewPr>
        <p:scale>
          <a:sx n="66" d="100"/>
          <a:sy n="66" d="100"/>
        </p:scale>
        <p:origin x="-1476" y="-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 altLang="it-IT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 altLang="it-I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it-IT" altLang="it-IT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170CA5F-9DB9-431E-AB61-93D0CB3AF6C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46844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CE86E7-DA08-4B16-B529-8788306103FE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99F5203-A265-4870-89E8-1FD5541DE90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2150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357774-0BC3-4398-BE59-16BC7E8721E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5071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547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47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8480CA-671D-446D-923D-2B8E06BBAC1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3889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F4548A-754A-46A6-96BD-9B6C53411BB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97498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C3D507-5454-4551-994B-F630911B66D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9452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7B731C-02CC-4CB2-8F97-6C22FDE0724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2357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1C80A1-3D78-464F-BF31-9D8EFB28E9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523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84AA38-72A2-4E57-8585-F9648611293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3953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CD42D5-074C-40D0-A270-82AA4BEC023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0376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9DD5284-93DA-4083-B877-971F19DA82A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03337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3C8E00-D1FF-40A0-90D0-42A3EF0F6B9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125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Fate clic per modificare il formato del testo del titoloFare clic per modificare lo stile del titolo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it-IT" altLang="it-IT"/>
              <a:t>11/01/24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04DB062D-5444-46B6-8D6B-68C4E35E0EC8}" type="slidenum">
              <a:rPr lang="it-IT" altLang="it-IT"/>
              <a:pPr/>
              <a:t>‹N›</a:t>
            </a:fld>
            <a:endParaRPr lang="it-IT" altLang="it-IT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Fate clic per modificare il formato del testo della struttura</a:t>
            </a:r>
          </a:p>
          <a:p>
            <a:pPr lvl="1"/>
            <a:r>
              <a:rPr lang="en-GB" altLang="it-IT" smtClean="0"/>
              <a:t>Secondo livello struttura</a:t>
            </a:r>
          </a:p>
          <a:p>
            <a:pPr lvl="2"/>
            <a:r>
              <a:rPr lang="en-GB" altLang="it-IT" smtClean="0"/>
              <a:t>Terzo livello struttura</a:t>
            </a:r>
          </a:p>
          <a:p>
            <a:pPr lvl="3"/>
            <a:r>
              <a:rPr lang="en-GB" altLang="it-IT" smtClean="0"/>
              <a:t>Quarto livello struttura</a:t>
            </a:r>
          </a:p>
          <a:p>
            <a:pPr lvl="4"/>
            <a:r>
              <a:rPr lang="en-GB" altLang="it-IT" smtClean="0"/>
              <a:t>Quinto livello struttura</a:t>
            </a:r>
          </a:p>
          <a:p>
            <a:pPr lvl="4"/>
            <a:r>
              <a:rPr lang="en-GB" altLang="it-IT" smtClean="0"/>
              <a:t>Sesto livello struttura</a:t>
            </a:r>
          </a:p>
          <a:p>
            <a:pPr lvl="4"/>
            <a:r>
              <a:rPr lang="en-GB" altLang="it-IT" smtClean="0"/>
              <a:t>Settimo livello struttura</a:t>
            </a:r>
          </a:p>
          <a:p>
            <a:pPr lvl="4"/>
            <a:r>
              <a:rPr lang="en-GB" altLang="it-IT" smtClean="0"/>
              <a:t>Ottavo livello struttura</a:t>
            </a:r>
          </a:p>
          <a:p>
            <a:pPr lvl="4"/>
            <a:r>
              <a:rPr lang="en-GB" altLang="it-IT" smtClean="0"/>
              <a:t>Nono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620688"/>
            <a:ext cx="8784976" cy="1638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 (1)</a:t>
            </a:r>
            <a:endParaRPr lang="it-IT" sz="2800" dirty="0"/>
          </a:p>
          <a:p>
            <a:endParaRPr lang="it-IT" sz="2000" dirty="0" smtClean="0"/>
          </a:p>
          <a:p>
            <a:r>
              <a:rPr lang="it-IT" sz="2000" dirty="0" smtClean="0"/>
              <a:t>SITI WEB:</a:t>
            </a:r>
          </a:p>
          <a:p>
            <a:endParaRPr lang="it-IT" sz="2000" dirty="0"/>
          </a:p>
          <a:p>
            <a:r>
              <a:rPr lang="it-IT" sz="2000" dirty="0" err="1" smtClean="0"/>
              <a:t>ChatGPT</a:t>
            </a:r>
            <a:r>
              <a:rPr lang="it-IT" sz="2000" dirty="0" smtClean="0"/>
              <a:t>: https</a:t>
            </a:r>
            <a:r>
              <a:rPr lang="it-IT" sz="2000" dirty="0"/>
              <a:t>://help.openai.com/en/collections/3742473-chatgpt</a:t>
            </a:r>
          </a:p>
        </p:txBody>
      </p:sp>
    </p:spTree>
    <p:extLst>
      <p:ext uri="{BB962C8B-B14F-4D97-AF65-F5344CB8AC3E}">
        <p14:creationId xmlns:p14="http://schemas.microsoft.com/office/powerpoint/2010/main" val="3086883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620688"/>
            <a:ext cx="8784976" cy="5534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 (2)</a:t>
            </a:r>
            <a:endParaRPr lang="it-IT" sz="2800" dirty="0"/>
          </a:p>
          <a:p>
            <a:endParaRPr lang="it-IT" sz="2000" dirty="0" smtClean="0"/>
          </a:p>
          <a:p>
            <a:r>
              <a:rPr lang="it-IT" sz="2000" dirty="0" smtClean="0"/>
              <a:t>TESTI </a:t>
            </a:r>
            <a:r>
              <a:rPr lang="it-IT" sz="2000" dirty="0"/>
              <a:t>DI BASE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Computing </a:t>
            </a:r>
            <a:r>
              <a:rPr lang="it-IT" sz="2000" dirty="0" err="1" smtClean="0"/>
              <a:t>Machinery</a:t>
            </a:r>
            <a:r>
              <a:rPr lang="it-IT" sz="2000" dirty="0" smtClean="0"/>
              <a:t> and Intelligence - </a:t>
            </a:r>
            <a:r>
              <a:rPr lang="it-IT" sz="2000" dirty="0"/>
              <a:t>A.M. </a:t>
            </a:r>
            <a:r>
              <a:rPr lang="it-IT" sz="2000" dirty="0" err="1"/>
              <a:t>Turing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Can </a:t>
            </a:r>
            <a:r>
              <a:rPr lang="it-IT" sz="2000" dirty="0" err="1"/>
              <a:t>digital</a:t>
            </a:r>
            <a:r>
              <a:rPr lang="it-IT" sz="2000" dirty="0"/>
              <a:t> </a:t>
            </a:r>
            <a:r>
              <a:rPr lang="it-IT" sz="2000" dirty="0" err="1"/>
              <a:t>computers</a:t>
            </a:r>
            <a:r>
              <a:rPr lang="it-IT" sz="2000" dirty="0"/>
              <a:t> </a:t>
            </a:r>
            <a:r>
              <a:rPr lang="it-IT" sz="2000" dirty="0" err="1"/>
              <a:t>think</a:t>
            </a:r>
            <a:r>
              <a:rPr lang="it-IT" sz="2000" dirty="0"/>
              <a:t>? - A.M. </a:t>
            </a:r>
            <a:r>
              <a:rPr lang="it-IT" sz="2000" dirty="0" err="1" smtClean="0"/>
              <a:t>Turing</a:t>
            </a:r>
            <a:endParaRPr lang="it-IT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err="1" smtClean="0"/>
              <a:t>Minds</a:t>
            </a:r>
            <a:r>
              <a:rPr lang="it-IT" sz="2000" dirty="0" smtClean="0"/>
              <a:t>, Brains and Programs - John R. </a:t>
            </a:r>
            <a:r>
              <a:rPr lang="it-IT" sz="2000" dirty="0" err="1" smtClean="0"/>
              <a:t>Searle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err="1" smtClean="0"/>
              <a:t>Godel</a:t>
            </a:r>
            <a:r>
              <a:rPr lang="it-IT" sz="2000" dirty="0"/>
              <a:t>, Escher, Bach. Un'eterna ghirlanda brillante </a:t>
            </a:r>
            <a:r>
              <a:rPr lang="it-IT" sz="2000" dirty="0" smtClean="0"/>
              <a:t>- </a:t>
            </a:r>
            <a:r>
              <a:rPr lang="it-IT" sz="2000" dirty="0"/>
              <a:t>D. </a:t>
            </a:r>
            <a:r>
              <a:rPr lang="it-IT" sz="2000" dirty="0" err="1"/>
              <a:t>Hofstadter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La </a:t>
            </a:r>
            <a:r>
              <a:rPr lang="it-IT" sz="2000" dirty="0"/>
              <a:t>società  della mente - Marvin </a:t>
            </a:r>
            <a:r>
              <a:rPr lang="it-IT" sz="2000" dirty="0" err="1"/>
              <a:t>Minsky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Intelligenza </a:t>
            </a:r>
            <a:r>
              <a:rPr lang="it-IT" sz="2000" dirty="0"/>
              <a:t>Artificiale. Un Approccio Moderno - Stuart J. Russell, Peter </a:t>
            </a:r>
            <a:r>
              <a:rPr lang="it-IT" sz="2000" dirty="0" smtClean="0"/>
              <a:t>	</a:t>
            </a:r>
            <a:r>
              <a:rPr lang="it-IT" sz="2000" dirty="0" err="1" smtClean="0"/>
              <a:t>Norvig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Il </a:t>
            </a:r>
            <a:r>
              <a:rPr lang="it-IT" sz="2000" dirty="0"/>
              <a:t>Teorema di </a:t>
            </a:r>
            <a:r>
              <a:rPr lang="it-IT" sz="2000" dirty="0" err="1"/>
              <a:t>Godel</a:t>
            </a:r>
            <a:r>
              <a:rPr lang="it-IT" sz="2000" dirty="0"/>
              <a:t> e l’I.A. </a:t>
            </a:r>
            <a:r>
              <a:rPr lang="it-IT" sz="2000" dirty="0" smtClean="0"/>
              <a:t>- </a:t>
            </a:r>
            <a:r>
              <a:rPr lang="it-IT" sz="2000" dirty="0"/>
              <a:t>Piergiorgio </a:t>
            </a:r>
            <a:r>
              <a:rPr lang="it-IT" sz="2000" dirty="0" err="1"/>
              <a:t>Odifreddi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sz="2000" dirty="0"/>
          </a:p>
          <a:p>
            <a:r>
              <a:rPr lang="it-IT" sz="2000" dirty="0"/>
              <a:t>TEMI COMPLEMENTARI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A </a:t>
            </a:r>
            <a:r>
              <a:rPr lang="it-IT" sz="2000" dirty="0"/>
              <a:t>Brief </a:t>
            </a:r>
            <a:r>
              <a:rPr lang="it-IT" sz="2000" dirty="0" err="1"/>
              <a:t>History</a:t>
            </a:r>
            <a:r>
              <a:rPr lang="it-IT" sz="2000" dirty="0"/>
              <a:t> of Intelligence - </a:t>
            </a:r>
            <a:r>
              <a:rPr lang="it-IT" sz="2000" dirty="0" err="1"/>
              <a:t>Max</a:t>
            </a:r>
            <a:r>
              <a:rPr lang="it-IT" sz="2000" dirty="0"/>
              <a:t> Solomon Bennett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Da Animali a Dei: breve Storia dell’Umanità </a:t>
            </a:r>
            <a:r>
              <a:rPr lang="it-IT" sz="2000" dirty="0"/>
              <a:t>- </a:t>
            </a:r>
            <a:r>
              <a:rPr lang="it-IT" sz="2000" dirty="0" err="1"/>
              <a:t>Yuval</a:t>
            </a:r>
            <a:r>
              <a:rPr lang="it-IT" sz="2000" dirty="0"/>
              <a:t> </a:t>
            </a:r>
            <a:r>
              <a:rPr lang="it-IT" sz="2000" dirty="0" err="1"/>
              <a:t>Noah</a:t>
            </a:r>
            <a:r>
              <a:rPr lang="it-IT" sz="2000" dirty="0"/>
              <a:t> </a:t>
            </a:r>
            <a:r>
              <a:rPr lang="it-IT" sz="2000" dirty="0" err="1" smtClean="0"/>
              <a:t>Harari</a:t>
            </a:r>
            <a:endParaRPr lang="it-IT" sz="20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smtClean="0"/>
              <a:t>Homo </a:t>
            </a:r>
            <a:r>
              <a:rPr lang="it-IT" sz="2000" dirty="0"/>
              <a:t>Deus: Breve storia del futuro - </a:t>
            </a:r>
            <a:r>
              <a:rPr lang="it-IT" sz="2000" dirty="0" err="1"/>
              <a:t>Yuval</a:t>
            </a:r>
            <a:r>
              <a:rPr lang="it-IT" sz="2000" dirty="0"/>
              <a:t> </a:t>
            </a:r>
            <a:r>
              <a:rPr lang="it-IT" sz="2000" dirty="0" err="1"/>
              <a:t>Noah</a:t>
            </a:r>
            <a:r>
              <a:rPr lang="it-IT" sz="2000" dirty="0"/>
              <a:t> </a:t>
            </a:r>
            <a:r>
              <a:rPr lang="it-IT" sz="2000" dirty="0" err="1"/>
              <a:t>Harari</a:t>
            </a:r>
            <a:endParaRPr lang="it-IT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dirty="0" err="1" smtClean="0"/>
              <a:t>Thinking</a:t>
            </a:r>
            <a:r>
              <a:rPr lang="it-IT" sz="2000" dirty="0"/>
              <a:t>, Fast and  Slow - Daniel </a:t>
            </a:r>
            <a:r>
              <a:rPr lang="it-IT" sz="2000" dirty="0" err="1"/>
              <a:t>Kahneman</a:t>
            </a:r>
            <a:endParaRPr lang="it-IT" sz="20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203305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404664"/>
            <a:ext cx="8784976" cy="660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 (3)</a:t>
            </a:r>
            <a:endParaRPr lang="it-IT" sz="2800" dirty="0"/>
          </a:p>
          <a:p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ARTIFICIAL </a:t>
            </a:r>
            <a:r>
              <a:rPr lang="it-IT" sz="2000" dirty="0"/>
              <a:t>NARROW INTELLIGENCE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for </a:t>
            </a:r>
            <a:r>
              <a:rPr lang="it-IT" sz="2000" dirty="0" err="1"/>
              <a:t>Autonomous</a:t>
            </a:r>
            <a:r>
              <a:rPr lang="it-IT" sz="2000" dirty="0"/>
              <a:t> </a:t>
            </a:r>
            <a:r>
              <a:rPr lang="it-IT" sz="2000" dirty="0" err="1"/>
              <a:t>Vehicles</a:t>
            </a:r>
            <a:r>
              <a:rPr lang="it-IT" sz="2000" dirty="0"/>
              <a:t> - </a:t>
            </a:r>
            <a:r>
              <a:rPr lang="it-IT" sz="2000" dirty="0" err="1"/>
              <a:t>Sathiyaraj</a:t>
            </a:r>
            <a:r>
              <a:rPr lang="it-IT" sz="2000" dirty="0"/>
              <a:t> </a:t>
            </a:r>
            <a:r>
              <a:rPr lang="it-IT" sz="2000" dirty="0" err="1"/>
              <a:t>Rajendran</a:t>
            </a:r>
            <a:r>
              <a:rPr lang="it-IT" sz="2000" dirty="0"/>
              <a:t>, </a:t>
            </a:r>
            <a:r>
              <a:rPr lang="it-IT" sz="2000" dirty="0" err="1"/>
              <a:t>Munish</a:t>
            </a:r>
            <a:r>
              <a:rPr lang="it-IT" sz="2000" dirty="0"/>
              <a:t> </a:t>
            </a:r>
            <a:r>
              <a:rPr lang="it-IT" sz="2000" dirty="0" err="1"/>
              <a:t>Sabharwal</a:t>
            </a:r>
            <a:r>
              <a:rPr lang="it-IT" sz="2000" dirty="0"/>
              <a:t> - </a:t>
            </a:r>
            <a:r>
              <a:rPr lang="it-IT" sz="2000" dirty="0" err="1"/>
              <a:t>Yu</a:t>
            </a:r>
            <a:r>
              <a:rPr lang="it-IT" sz="2000" dirty="0"/>
              <a:t>-Chen </a:t>
            </a:r>
            <a:r>
              <a:rPr lang="it-IT" sz="2000" dirty="0" err="1"/>
              <a:t>Hu</a:t>
            </a:r>
            <a:r>
              <a:rPr lang="it-IT" sz="2000" dirty="0"/>
              <a:t> - </a:t>
            </a:r>
            <a:r>
              <a:rPr lang="it-IT" sz="2000" dirty="0" err="1"/>
              <a:t>Rajesh</a:t>
            </a:r>
            <a:r>
              <a:rPr lang="it-IT" sz="2000" dirty="0"/>
              <a:t> Kumar </a:t>
            </a:r>
            <a:r>
              <a:rPr lang="it-IT" sz="2000" dirty="0" err="1"/>
              <a:t>Dhanaraj</a:t>
            </a:r>
            <a:r>
              <a:rPr lang="it-IT" sz="2000" dirty="0"/>
              <a:t> - </a:t>
            </a:r>
            <a:r>
              <a:rPr lang="it-IT" sz="2000" dirty="0" err="1"/>
              <a:t>Balamurugan</a:t>
            </a:r>
            <a:r>
              <a:rPr lang="it-IT" sz="2000" dirty="0"/>
              <a:t> </a:t>
            </a:r>
            <a:r>
              <a:rPr lang="it-IT" sz="2000" dirty="0" err="1"/>
              <a:t>Balusamy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of </a:t>
            </a:r>
            <a:r>
              <a:rPr lang="it-IT" sz="2000" dirty="0" err="1"/>
              <a:t>Things</a:t>
            </a:r>
            <a:r>
              <a:rPr lang="it-IT" sz="2000" dirty="0"/>
              <a:t> (</a:t>
            </a:r>
            <a:r>
              <a:rPr lang="it-IT" sz="2000" dirty="0" err="1"/>
              <a:t>AIoT</a:t>
            </a:r>
            <a:r>
              <a:rPr lang="it-IT" sz="2000" dirty="0"/>
              <a:t>) - </a:t>
            </a:r>
            <a:r>
              <a:rPr lang="it-IT" sz="2000" dirty="0" err="1"/>
              <a:t>Kashif</a:t>
            </a:r>
            <a:r>
              <a:rPr lang="it-IT" sz="2000" dirty="0"/>
              <a:t> </a:t>
            </a:r>
            <a:r>
              <a:rPr lang="it-IT" sz="2000" dirty="0" err="1"/>
              <a:t>Naseer</a:t>
            </a:r>
            <a:r>
              <a:rPr lang="it-IT" sz="2000" dirty="0"/>
              <a:t> </a:t>
            </a:r>
            <a:r>
              <a:rPr lang="it-IT" sz="2000" dirty="0" err="1"/>
              <a:t>Qureshi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AI </a:t>
            </a:r>
            <a:r>
              <a:rPr lang="it-IT" sz="2000" dirty="0"/>
              <a:t>in the </a:t>
            </a:r>
            <a:r>
              <a:rPr lang="it-IT" sz="2000" dirty="0" err="1"/>
              <a:t>enterprise</a:t>
            </a:r>
            <a:r>
              <a:rPr lang="it-IT" sz="2000" dirty="0"/>
              <a:t> </a:t>
            </a:r>
            <a:r>
              <a:rPr lang="it-IT" sz="2000" dirty="0" smtClean="0"/>
              <a:t>- </a:t>
            </a:r>
            <a:r>
              <a:rPr lang="it-IT" sz="2000" dirty="0"/>
              <a:t>IBM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and </a:t>
            </a:r>
            <a:r>
              <a:rPr lang="it-IT" sz="2000" dirty="0" err="1"/>
              <a:t>Robotics</a:t>
            </a:r>
            <a:r>
              <a:rPr lang="it-IT" sz="2000" dirty="0"/>
              <a:t> - </a:t>
            </a:r>
            <a:r>
              <a:rPr lang="it-IT" sz="2000" dirty="0" err="1"/>
              <a:t>Huimin</a:t>
            </a:r>
            <a:r>
              <a:rPr lang="it-IT" sz="2000" dirty="0"/>
              <a:t> Lu - </a:t>
            </a:r>
            <a:r>
              <a:rPr lang="it-IT" sz="2000" dirty="0" err="1"/>
              <a:t>Xing</a:t>
            </a:r>
            <a:r>
              <a:rPr lang="it-IT" sz="2000" dirty="0"/>
              <a:t> </a:t>
            </a:r>
            <a:r>
              <a:rPr lang="it-IT" sz="2000" dirty="0" err="1"/>
              <a:t>Xu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for Big Data - Anand </a:t>
            </a:r>
            <a:r>
              <a:rPr lang="it-IT" sz="2000" dirty="0" err="1"/>
              <a:t>Deshpande</a:t>
            </a:r>
            <a:r>
              <a:rPr lang="it-IT" sz="2000" dirty="0"/>
              <a:t> - </a:t>
            </a:r>
            <a:r>
              <a:rPr lang="it-IT" sz="2000" dirty="0" err="1"/>
              <a:t>Manish</a:t>
            </a:r>
            <a:r>
              <a:rPr lang="it-IT" sz="2000" dirty="0"/>
              <a:t> Kumar</a:t>
            </a:r>
          </a:p>
          <a:p>
            <a:pPr>
              <a:lnSpc>
                <a:spcPct val="150000"/>
              </a:lnSpc>
            </a:pPr>
            <a:r>
              <a:rPr lang="it-IT" sz="2000" dirty="0" smtClean="0"/>
              <a:t>INTELLIGENZA </a:t>
            </a:r>
            <a:r>
              <a:rPr lang="it-IT" sz="2000" dirty="0"/>
              <a:t>GENERATIVA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and Large Language </a:t>
            </a:r>
            <a:r>
              <a:rPr lang="it-IT" sz="2000" dirty="0" err="1"/>
              <a:t>Models</a:t>
            </a:r>
            <a:r>
              <a:rPr lang="it-IT" sz="2000" dirty="0"/>
              <a:t> </a:t>
            </a:r>
            <a:r>
              <a:rPr lang="it-IT" sz="2000" dirty="0" smtClean="0"/>
              <a:t>-</a:t>
            </a:r>
            <a:r>
              <a:rPr lang="it-IT" sz="2000" dirty="0" err="1" smtClean="0"/>
              <a:t>Thakur</a:t>
            </a:r>
            <a:r>
              <a:rPr lang="it-IT" sz="2000" dirty="0" smtClean="0"/>
              <a:t> </a:t>
            </a:r>
            <a:r>
              <a:rPr lang="it-IT" sz="2000" dirty="0"/>
              <a:t>, Barker, Khan </a:t>
            </a:r>
            <a:r>
              <a:rPr lang="it-IT" sz="2000" dirty="0" err="1"/>
              <a:t>Pathan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ChatGPT</a:t>
            </a:r>
            <a:r>
              <a:rPr lang="it-IT" sz="2000" dirty="0" smtClean="0"/>
              <a:t> </a:t>
            </a:r>
            <a:r>
              <a:rPr lang="it-IT" sz="2000" dirty="0"/>
              <a:t>for </a:t>
            </a:r>
            <a:r>
              <a:rPr lang="it-IT" sz="2000" dirty="0" err="1"/>
              <a:t>Dummies</a:t>
            </a:r>
            <a:r>
              <a:rPr lang="it-IT" sz="2000" dirty="0"/>
              <a:t> – </a:t>
            </a:r>
            <a:r>
              <a:rPr lang="it-IT" sz="2000" dirty="0" err="1"/>
              <a:t>Pam</a:t>
            </a:r>
            <a:r>
              <a:rPr lang="it-IT" sz="2000" dirty="0"/>
              <a:t> Baker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89892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620688"/>
            <a:ext cx="8784976" cy="4472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.(4)</a:t>
            </a:r>
            <a:endParaRPr lang="it-IT" sz="2800" dirty="0"/>
          </a:p>
          <a:p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SOSTENITORI </a:t>
            </a:r>
            <a:r>
              <a:rPr lang="it-IT" sz="2000" dirty="0"/>
              <a:t>DELL’AGI  / SUPER A.I.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Superintelligence</a:t>
            </a:r>
            <a:r>
              <a:rPr lang="it-IT" sz="2000" dirty="0"/>
              <a:t>;  </a:t>
            </a:r>
            <a:r>
              <a:rPr lang="it-IT" sz="2000" dirty="0" err="1"/>
              <a:t>Paths</a:t>
            </a:r>
            <a:r>
              <a:rPr lang="it-IT" sz="2000" dirty="0"/>
              <a:t>, </a:t>
            </a:r>
            <a:r>
              <a:rPr lang="it-IT" sz="2000" dirty="0" err="1"/>
              <a:t>Dangers</a:t>
            </a:r>
            <a:r>
              <a:rPr lang="it-IT" sz="2000" dirty="0"/>
              <a:t>, </a:t>
            </a:r>
            <a:r>
              <a:rPr lang="it-IT" sz="2000" dirty="0" err="1"/>
              <a:t>Strategies</a:t>
            </a:r>
            <a:r>
              <a:rPr lang="it-IT" sz="2000" dirty="0"/>
              <a:t> - </a:t>
            </a:r>
            <a:r>
              <a:rPr lang="it-IT" sz="2000" dirty="0" err="1"/>
              <a:t>Bostrom</a:t>
            </a:r>
            <a:r>
              <a:rPr lang="it-IT" sz="2000" dirty="0"/>
              <a:t> Nick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The </a:t>
            </a:r>
            <a:r>
              <a:rPr lang="it-IT" sz="2000" dirty="0" err="1"/>
              <a:t>Singularity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 </a:t>
            </a:r>
            <a:r>
              <a:rPr lang="it-IT" sz="2000" dirty="0" err="1"/>
              <a:t>Near</a:t>
            </a:r>
            <a:r>
              <a:rPr lang="it-IT" sz="2000" dirty="0"/>
              <a:t> - </a:t>
            </a:r>
            <a:r>
              <a:rPr lang="it-IT" sz="2000" dirty="0" err="1"/>
              <a:t>When</a:t>
            </a:r>
            <a:r>
              <a:rPr lang="it-IT" sz="2000" dirty="0"/>
              <a:t> </a:t>
            </a:r>
            <a:r>
              <a:rPr lang="it-IT" sz="2000" dirty="0" err="1"/>
              <a:t>Humans</a:t>
            </a:r>
            <a:r>
              <a:rPr lang="it-IT" sz="2000" dirty="0"/>
              <a:t> </a:t>
            </a:r>
            <a:r>
              <a:rPr lang="it-IT" sz="2000" dirty="0" err="1"/>
              <a:t>Transcend</a:t>
            </a:r>
            <a:r>
              <a:rPr lang="it-IT" sz="2000" dirty="0"/>
              <a:t> </a:t>
            </a:r>
            <a:r>
              <a:rPr lang="it-IT" sz="2000" dirty="0" err="1"/>
              <a:t>Biology</a:t>
            </a:r>
            <a:r>
              <a:rPr lang="it-IT" sz="2000" dirty="0"/>
              <a:t> - </a:t>
            </a:r>
            <a:r>
              <a:rPr lang="it-IT" sz="2000" dirty="0" err="1"/>
              <a:t>Ray</a:t>
            </a:r>
            <a:r>
              <a:rPr lang="it-IT" sz="2000" dirty="0"/>
              <a:t> </a:t>
            </a:r>
            <a:r>
              <a:rPr lang="it-IT" sz="2000" dirty="0" smtClean="0"/>
              <a:t>	</a:t>
            </a:r>
            <a:r>
              <a:rPr lang="it-IT" sz="2000" dirty="0" err="1" smtClean="0"/>
              <a:t>Kurzweil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Demis</a:t>
            </a:r>
            <a:r>
              <a:rPr lang="it-IT" sz="2000" dirty="0" smtClean="0"/>
              <a:t> </a:t>
            </a:r>
            <a:r>
              <a:rPr lang="it-IT" sz="2000" dirty="0" err="1"/>
              <a:t>Hassabis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Yoshua</a:t>
            </a:r>
            <a:r>
              <a:rPr lang="it-IT" sz="2000" dirty="0" smtClean="0"/>
              <a:t> </a:t>
            </a:r>
            <a:r>
              <a:rPr lang="it-IT" sz="2000" dirty="0" err="1"/>
              <a:t>Bengio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Elon</a:t>
            </a:r>
            <a:r>
              <a:rPr lang="it-IT" sz="2000" dirty="0" smtClean="0"/>
              <a:t> </a:t>
            </a:r>
            <a:r>
              <a:rPr lang="it-IT" sz="2000" dirty="0" err="1"/>
              <a:t>Musk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Fei-Fei</a:t>
            </a:r>
            <a:r>
              <a:rPr lang="it-IT" sz="2000" dirty="0" smtClean="0"/>
              <a:t> Li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41693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51520" y="620688"/>
            <a:ext cx="8784976" cy="5220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.(5)</a:t>
            </a:r>
            <a:endParaRPr lang="it-IT" sz="2800" dirty="0"/>
          </a:p>
          <a:p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SCETTICI </a:t>
            </a:r>
            <a:r>
              <a:rPr lang="it-IT" sz="2000" dirty="0"/>
              <a:t>SULL’AGI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Hubert</a:t>
            </a:r>
            <a:r>
              <a:rPr lang="it-IT" sz="2000" dirty="0" smtClean="0"/>
              <a:t> </a:t>
            </a:r>
            <a:r>
              <a:rPr lang="it-IT" sz="2000" dirty="0" err="1"/>
              <a:t>Dreyfus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John </a:t>
            </a:r>
            <a:r>
              <a:rPr lang="it-IT" sz="2000" dirty="0" err="1"/>
              <a:t>Searle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La </a:t>
            </a:r>
            <a:r>
              <a:rPr lang="it-IT" sz="2000" dirty="0"/>
              <a:t>Nuova Mente dell’Imperatore - Roger </a:t>
            </a:r>
            <a:r>
              <a:rPr lang="it-IT" sz="2000" dirty="0" err="1"/>
              <a:t>Penrose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Noam </a:t>
            </a:r>
            <a:r>
              <a:rPr lang="it-IT" sz="2000" dirty="0"/>
              <a:t>Chomsky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Gary </a:t>
            </a:r>
            <a:r>
              <a:rPr lang="it-IT" sz="2000" dirty="0"/>
              <a:t>Marcus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Yann</a:t>
            </a:r>
            <a:r>
              <a:rPr lang="it-IT" sz="2000" dirty="0" smtClean="0"/>
              <a:t> </a:t>
            </a:r>
            <a:r>
              <a:rPr lang="it-IT" sz="2000" dirty="0" err="1"/>
              <a:t>LeCunn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Why</a:t>
            </a:r>
            <a:r>
              <a:rPr lang="it-IT" sz="2000" dirty="0" smtClean="0"/>
              <a:t> </a:t>
            </a:r>
            <a:r>
              <a:rPr lang="it-IT" sz="2000" dirty="0" err="1"/>
              <a:t>Machines</a:t>
            </a:r>
            <a:r>
              <a:rPr lang="it-IT" sz="2000" dirty="0"/>
              <a:t> Will </a:t>
            </a:r>
            <a:r>
              <a:rPr lang="it-IT" sz="2000" dirty="0" err="1"/>
              <a:t>Never</a:t>
            </a:r>
            <a:r>
              <a:rPr lang="it-IT" sz="2000" dirty="0"/>
              <a:t> </a:t>
            </a:r>
            <a:r>
              <a:rPr lang="it-IT" sz="2000" dirty="0" err="1"/>
              <a:t>Rule</a:t>
            </a:r>
            <a:r>
              <a:rPr lang="it-IT" sz="2000" dirty="0"/>
              <a:t> the World – </a:t>
            </a:r>
            <a:r>
              <a:rPr lang="it-IT" sz="2000" dirty="0" err="1"/>
              <a:t>Jobst</a:t>
            </a:r>
            <a:r>
              <a:rPr lang="it-IT" sz="2000" dirty="0"/>
              <a:t> </a:t>
            </a:r>
            <a:r>
              <a:rPr lang="it-IT" sz="2000" dirty="0" err="1"/>
              <a:t>Landgrebe</a:t>
            </a:r>
            <a:r>
              <a:rPr lang="it-IT" sz="2000" dirty="0"/>
              <a:t> – Barry Smith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80196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EB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4400" dirty="0" smtClean="0"/>
              <a:t/>
            </a:r>
            <a:br>
              <a:rPr lang="it-IT" altLang="it-IT" sz="4400" dirty="0" smtClean="0"/>
            </a:br>
            <a:endParaRPr lang="it-IT" altLang="it-IT" sz="44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07504" y="332656"/>
            <a:ext cx="8784976" cy="6319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BIBLIOGRAFIA A.I</a:t>
            </a:r>
            <a:r>
              <a:rPr lang="it-IT" sz="2800" dirty="0" smtClean="0"/>
              <a:t>.(6)</a:t>
            </a:r>
            <a:endParaRPr lang="it-IT" sz="2800" dirty="0"/>
          </a:p>
          <a:p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 smtClean="0"/>
              <a:t>PANORAMICA  </a:t>
            </a:r>
            <a:r>
              <a:rPr lang="it-IT" sz="2000" dirty="0"/>
              <a:t>SULL’A.I.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L'intelligenza </a:t>
            </a:r>
            <a:r>
              <a:rPr lang="it-IT" sz="2000" dirty="0"/>
              <a:t>artificiale. Una guida per esseri umani pensanti - Melanie Mitchell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L'era </a:t>
            </a:r>
            <a:r>
              <a:rPr lang="it-IT" sz="2000" dirty="0"/>
              <a:t>dell'intelligenza artificiale - Henry Kissinger, Eric </a:t>
            </a:r>
            <a:r>
              <a:rPr lang="it-IT" sz="2000" dirty="0" err="1" smtClean="0"/>
              <a:t>Schmid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Intelligenza </a:t>
            </a:r>
            <a:r>
              <a:rPr lang="it-IT" sz="2000" dirty="0"/>
              <a:t>Artificiale - Le basi - Kevin </a:t>
            </a:r>
            <a:r>
              <a:rPr lang="it-IT" sz="2000" dirty="0" err="1"/>
              <a:t>Warwick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Consciousness</a:t>
            </a:r>
            <a:r>
              <a:rPr lang="it-IT" sz="2000" dirty="0" smtClean="0"/>
              <a:t> </a:t>
            </a:r>
            <a:r>
              <a:rPr lang="it-IT" sz="2000" dirty="0"/>
              <a:t>and </a:t>
            </a:r>
            <a:r>
              <a:rPr lang="it-IT" sz="2000" dirty="0" err="1"/>
              <a:t>Creativity</a:t>
            </a:r>
            <a:r>
              <a:rPr lang="it-IT" sz="2000" dirty="0"/>
              <a:t> in </a:t>
            </a:r>
            <a:r>
              <a:rPr lang="it-IT" sz="2000" dirty="0" err="1"/>
              <a:t>Artificial</a:t>
            </a:r>
            <a:r>
              <a:rPr lang="it-IT" sz="2000" dirty="0"/>
              <a:t> Intelligence </a:t>
            </a:r>
            <a:r>
              <a:rPr lang="it-IT" sz="2000" dirty="0" smtClean="0"/>
              <a:t>- </a:t>
            </a:r>
            <a:r>
              <a:rPr lang="it-IT" sz="2000" dirty="0"/>
              <a:t>J. </a:t>
            </a:r>
            <a:r>
              <a:rPr lang="it-IT" sz="2000" dirty="0" err="1"/>
              <a:t>Johannessen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err="1" smtClean="0"/>
              <a:t>Artificial</a:t>
            </a:r>
            <a:r>
              <a:rPr lang="it-IT" sz="2000" dirty="0" smtClean="0"/>
              <a:t> </a:t>
            </a:r>
            <a:r>
              <a:rPr lang="it-IT" sz="2000" dirty="0"/>
              <a:t>Intelligence - Jerry </a:t>
            </a:r>
            <a:r>
              <a:rPr lang="it-IT" sz="2000" dirty="0" err="1"/>
              <a:t>Kaplan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Vita </a:t>
            </a:r>
            <a:r>
              <a:rPr lang="it-IT" sz="2000" dirty="0"/>
              <a:t>3.0: Essere umani nell'era dell'intelligenza artificiale -  </a:t>
            </a:r>
            <a:r>
              <a:rPr lang="it-IT" sz="2000" dirty="0" err="1"/>
              <a:t>Max</a:t>
            </a:r>
            <a:r>
              <a:rPr lang="it-IT" sz="2000" dirty="0"/>
              <a:t> </a:t>
            </a:r>
            <a:r>
              <a:rPr lang="it-IT" sz="2000" dirty="0" err="1"/>
              <a:t>Tegmark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Essere </a:t>
            </a:r>
            <a:r>
              <a:rPr lang="it-IT" sz="2000" dirty="0"/>
              <a:t>una macchina - Mark </a:t>
            </a:r>
            <a:r>
              <a:rPr lang="it-IT" sz="2000" dirty="0" err="1"/>
              <a:t>O'Connell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Intelligenza </a:t>
            </a:r>
            <a:r>
              <a:rPr lang="it-IT" sz="2000" dirty="0"/>
              <a:t>artificiale -  Paolo </a:t>
            </a:r>
            <a:r>
              <a:rPr lang="it-IT" sz="2000" dirty="0" err="1"/>
              <a:t>Benanti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Umani </a:t>
            </a:r>
            <a:r>
              <a:rPr lang="it-IT" sz="2000" dirty="0"/>
              <a:t>e umanoidi - Massimo </a:t>
            </a:r>
            <a:r>
              <a:rPr lang="it-IT" sz="2000" dirty="0" err="1"/>
              <a:t>Chiriatti</a:t>
            </a:r>
            <a:endParaRPr lang="it-IT" sz="2000" dirty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sz="2000" dirty="0" smtClean="0"/>
              <a:t>La </a:t>
            </a:r>
            <a:r>
              <a:rPr lang="it-IT" sz="2000" dirty="0"/>
              <a:t>nostra invenzione finale </a:t>
            </a:r>
            <a:r>
              <a:rPr lang="it-IT" sz="2000" dirty="0" smtClean="0"/>
              <a:t>- </a:t>
            </a:r>
            <a:r>
              <a:rPr lang="it-IT" sz="2000" dirty="0"/>
              <a:t>James </a:t>
            </a:r>
            <a:r>
              <a:rPr lang="it-IT" sz="2000" dirty="0" err="1"/>
              <a:t>Barrat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4125323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7407</TotalTime>
  <Words>334</Words>
  <Application>Microsoft Office PowerPoint</Application>
  <PresentationFormat>Presentazione su schermo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INTELLIGENZA ARTIFICIALE</dc:title>
  <dc:creator>Giorgio Leskovic</dc:creator>
  <cp:lastModifiedBy>Giorgio</cp:lastModifiedBy>
  <cp:revision>705</cp:revision>
  <cp:lastPrinted>1601-01-01T00:00:00Z</cp:lastPrinted>
  <dcterms:created xsi:type="dcterms:W3CDTF">1601-01-01T00:00:00Z</dcterms:created>
  <dcterms:modified xsi:type="dcterms:W3CDTF">2024-11-19T14:39:46Z</dcterms:modified>
</cp:coreProperties>
</file>